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Lst>
  <p:sldSz cx="6858000" cy="9906000" type="A4"/>
  <p:notesSz cx="6888163" cy="100203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65" autoAdjust="0"/>
    <p:restoredTop sz="94660"/>
  </p:normalViewPr>
  <p:slideViewPr>
    <p:cSldViewPr snapToGrid="0">
      <p:cViewPr>
        <p:scale>
          <a:sx n="100" d="100"/>
          <a:sy n="100" d="100"/>
        </p:scale>
        <p:origin x="256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www.npo-tsupport.org/" TargetMode="External"/><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hyperlink" Target="https://www.npo-tsupport.org/" TargetMode="External"/><Relationship Id="rId2" Type="http://schemas.openxmlformats.org/officeDocument/2006/relationships/hyperlink" Target="mailto:seminar@npo-tsupport.org" TargetMode="Externa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26F3D72-14DC-44B2-B427-322309262045}" type="datetimeFigureOut">
              <a:rPr kumimoji="1" lang="ja-JP" altLang="en-US" smtClean="0"/>
              <a:t>2022/6/21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5DE161-A0DD-491A-83F0-1FC98282FB70}" type="slidenum">
              <a:rPr kumimoji="1" lang="ja-JP" altLang="en-US" smtClean="0"/>
              <a:t>‹#›</a:t>
            </a:fld>
            <a:endParaRPr kumimoji="1" lang="ja-JP" altLang="en-US"/>
          </a:p>
        </p:txBody>
      </p:sp>
    </p:spTree>
    <p:extLst>
      <p:ext uri="{BB962C8B-B14F-4D97-AF65-F5344CB8AC3E}">
        <p14:creationId xmlns:p14="http://schemas.microsoft.com/office/powerpoint/2010/main" val="3342440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26F3D72-14DC-44B2-B427-322309262045}" type="datetimeFigureOut">
              <a:rPr kumimoji="1" lang="ja-JP" altLang="en-US" smtClean="0"/>
              <a:t>2022/6/21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5DE161-A0DD-491A-83F0-1FC98282FB70}" type="slidenum">
              <a:rPr kumimoji="1" lang="ja-JP" altLang="en-US" smtClean="0"/>
              <a:t>‹#›</a:t>
            </a:fld>
            <a:endParaRPr kumimoji="1" lang="ja-JP" altLang="en-US"/>
          </a:p>
        </p:txBody>
      </p:sp>
    </p:spTree>
    <p:extLst>
      <p:ext uri="{BB962C8B-B14F-4D97-AF65-F5344CB8AC3E}">
        <p14:creationId xmlns:p14="http://schemas.microsoft.com/office/powerpoint/2010/main" val="3042860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26F3D72-14DC-44B2-B427-322309262045}" type="datetimeFigureOut">
              <a:rPr kumimoji="1" lang="ja-JP" altLang="en-US" smtClean="0"/>
              <a:t>2022/6/21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5DE161-A0DD-491A-83F0-1FC98282FB70}" type="slidenum">
              <a:rPr kumimoji="1" lang="ja-JP" altLang="en-US" smtClean="0"/>
              <a:t>‹#›</a:t>
            </a:fld>
            <a:endParaRPr kumimoji="1" lang="ja-JP" altLang="en-US"/>
          </a:p>
        </p:txBody>
      </p:sp>
    </p:spTree>
    <p:extLst>
      <p:ext uri="{BB962C8B-B14F-4D97-AF65-F5344CB8AC3E}">
        <p14:creationId xmlns:p14="http://schemas.microsoft.com/office/powerpoint/2010/main" val="1103716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graphicFrame>
        <p:nvGraphicFramePr>
          <p:cNvPr id="7" name="表 10">
            <a:extLst>
              <a:ext uri="{FF2B5EF4-FFF2-40B4-BE49-F238E27FC236}">
                <a16:creationId xmlns:a16="http://schemas.microsoft.com/office/drawing/2014/main" id="{6123C057-2E91-2E9E-156B-F95E2F5A7C18}"/>
              </a:ext>
            </a:extLst>
          </p:cNvPr>
          <p:cNvGraphicFramePr>
            <a:graphicFrameLocks/>
          </p:cNvGraphicFramePr>
          <p:nvPr userDrawn="1">
            <p:extLst>
              <p:ext uri="{D42A27DB-BD31-4B8C-83A1-F6EECF244321}">
                <p14:modId xmlns:p14="http://schemas.microsoft.com/office/powerpoint/2010/main" val="1072157679"/>
              </p:ext>
            </p:extLst>
          </p:nvPr>
        </p:nvGraphicFramePr>
        <p:xfrm>
          <a:off x="3441056" y="4130816"/>
          <a:ext cx="3322999" cy="584337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322999">
                  <a:extLst>
                    <a:ext uri="{9D8B030D-6E8A-4147-A177-3AD203B41FA5}">
                      <a16:colId xmlns:a16="http://schemas.microsoft.com/office/drawing/2014/main" val="2892249638"/>
                    </a:ext>
                  </a:extLst>
                </a:gridCol>
              </a:tblGrid>
              <a:tr h="1142641">
                <a:tc>
                  <a:txBody>
                    <a:bodyPr/>
                    <a:lstStyle/>
                    <a:p>
                      <a:r>
                        <a:rPr kumimoji="1" lang="ja-JP" altLang="en-US" sz="1200" dirty="0">
                          <a:latin typeface="BIZ UDPゴシック" panose="020B0400000000000000" pitchFamily="50" charset="-128"/>
                          <a:ea typeface="BIZ UDPゴシック" panose="020B0400000000000000" pitchFamily="50" charset="-128"/>
                        </a:rPr>
                        <a:t>第２部　</a:t>
                      </a:r>
                      <a:r>
                        <a:rPr kumimoji="1" lang="en-US" altLang="ja-JP" sz="1200" dirty="0">
                          <a:latin typeface="BIZ UDPゴシック" panose="020B0400000000000000" pitchFamily="50" charset="-128"/>
                          <a:ea typeface="BIZ UDPゴシック" panose="020B0400000000000000" pitchFamily="50" charset="-128"/>
                        </a:rPr>
                        <a:t>15</a:t>
                      </a:r>
                      <a:r>
                        <a:rPr kumimoji="1" lang="ja-JP" altLang="en-US" sz="1200" dirty="0">
                          <a:latin typeface="BIZ UDPゴシック" panose="020B0400000000000000" pitchFamily="50" charset="-128"/>
                          <a:ea typeface="BIZ UDPゴシック" panose="020B0400000000000000" pitchFamily="50" charset="-128"/>
                        </a:rPr>
                        <a:t>：００～１７：００</a:t>
                      </a:r>
                      <a:endParaRPr kumimoji="1" lang="en-US" altLang="ja-JP" sz="1200" dirty="0">
                        <a:latin typeface="BIZ UDPゴシック" panose="020B0400000000000000" pitchFamily="50" charset="-128"/>
                        <a:ea typeface="BIZ UDPゴシック" panose="020B0400000000000000" pitchFamily="50" charset="-128"/>
                      </a:endParaRPr>
                    </a:p>
                    <a:p>
                      <a:endParaRPr kumimoji="1" lang="en-US" altLang="ja-JP" sz="6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rPr>
                        <a:t>プラスチックの難燃化技術</a:t>
                      </a:r>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600" dirty="0">
                        <a:latin typeface="BIZ UDPゴシック" panose="020B0400000000000000" pitchFamily="50" charset="-128"/>
                        <a:ea typeface="BIZ UDPゴシック" panose="020B0400000000000000" pitchFamily="50" charset="-128"/>
                      </a:endParaRPr>
                    </a:p>
                    <a:p>
                      <a:pPr marL="0" marR="0" lvl="0" indent="0" algn="ctr" defTabSz="685800" rtl="0" eaLnBrk="1" fontAlgn="auto" latinLnBrk="0" hangingPunct="1">
                        <a:lnSpc>
                          <a:spcPts val="11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n-cs"/>
                        </a:rPr>
                        <a:t>～各難燃剤の難燃メカニズムから</a:t>
                      </a:r>
                      <a:endParaRPr kumimoji="1" lang="en-US" altLang="ja-JP"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685800" rtl="0" eaLnBrk="1" fontAlgn="auto" latinLnBrk="0" hangingPunct="1">
                        <a:lnSpc>
                          <a:spcPts val="11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n-cs"/>
                        </a:rPr>
                        <a:t> 各熱可塑性樹脂の難燃処方配合事例まで～</a:t>
                      </a:r>
                      <a:endParaRPr kumimoji="1" lang="en-US" altLang="ja-JP" sz="1050" b="0"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n-cs"/>
                      </a:endParaRPr>
                    </a:p>
                  </a:txBody>
                  <a:tcPr/>
                </a:tc>
                <a:extLst>
                  <a:ext uri="{0D108BD9-81ED-4DB2-BD59-A6C34878D82A}">
                    <a16:rowId xmlns:a16="http://schemas.microsoft.com/office/drawing/2014/main" val="1852589777"/>
                  </a:ext>
                </a:extLst>
              </a:tr>
              <a:tr h="87682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講師</a:t>
                      </a:r>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　工学博士　林　日出夫</a:t>
                      </a:r>
                    </a:p>
                    <a:p>
                      <a:pPr algn="l"/>
                      <a:r>
                        <a:rPr kumimoji="1" lang="ja-JP" altLang="en-US" sz="1200" dirty="0">
                          <a:latin typeface="BIZ UDPゴシック" panose="020B0400000000000000" pitchFamily="50" charset="-128"/>
                          <a:ea typeface="BIZ UDPゴシック" panose="020B0400000000000000" pitchFamily="50" charset="-128"/>
                        </a:rPr>
                        <a:t>　　　　　　ＮＰＯテクノサポート　元 出光興産㈱</a:t>
                      </a:r>
                      <a:endParaRPr kumimoji="1" lang="en-US" altLang="ja-JP" sz="12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365962652"/>
                  </a:ext>
                </a:extLst>
              </a:tr>
              <a:tr h="1691014">
                <a:tc>
                  <a:txBody>
                    <a:bodyPr/>
                    <a:lstStyle/>
                    <a:p>
                      <a:pPr>
                        <a:lnSpc>
                          <a:spcPts val="1100"/>
                        </a:lnSpc>
                      </a:pPr>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ポイント</a:t>
                      </a:r>
                      <a:r>
                        <a:rPr kumimoji="1" lang="en-US" altLang="ja-JP" sz="1200" dirty="0">
                          <a:latin typeface="BIZ UDPゴシック" panose="020B0400000000000000" pitchFamily="50" charset="-128"/>
                          <a:ea typeface="BIZ UDPゴシック" panose="020B0400000000000000" pitchFamily="50" charset="-128"/>
                        </a:rPr>
                        <a:t>】</a:t>
                      </a:r>
                    </a:p>
                    <a:p>
                      <a:pPr>
                        <a:lnSpc>
                          <a:spcPts val="1100"/>
                        </a:lnSpc>
                      </a:pPr>
                      <a:r>
                        <a:rPr kumimoji="1" lang="ja-JP" altLang="en-US" sz="1000" dirty="0">
                          <a:latin typeface="BIZ UDPゴシック" panose="020B0400000000000000" pitchFamily="50" charset="-128"/>
                          <a:ea typeface="BIZ UDPゴシック" panose="020B0400000000000000" pitchFamily="50" charset="-128"/>
                        </a:rPr>
                        <a:t>　講師は、プラスチック難燃化技術の開発担当者の難燃化処方設計の為に、国内で購入可能な難燃剤ついて、特徴、難燃メカニズム、及び活用事例等の検討を行った。</a:t>
                      </a:r>
                      <a:endParaRPr kumimoji="1" lang="en-US" altLang="ja-JP" sz="1000" dirty="0">
                        <a:latin typeface="BIZ UDPゴシック" panose="020B0400000000000000" pitchFamily="50" charset="-128"/>
                        <a:ea typeface="BIZ UDPゴシック" panose="020B0400000000000000" pitchFamily="50" charset="-128"/>
                      </a:endParaRPr>
                    </a:p>
                    <a:p>
                      <a:pPr>
                        <a:lnSpc>
                          <a:spcPts val="1100"/>
                        </a:lnSpc>
                      </a:pPr>
                      <a:r>
                        <a:rPr kumimoji="1" lang="ja-JP" altLang="en-US" sz="1000" dirty="0">
                          <a:latin typeface="BIZ UDPゴシック" panose="020B0400000000000000" pitchFamily="50" charset="-128"/>
                          <a:ea typeface="BIZ UDPゴシック" panose="020B0400000000000000" pitchFamily="50" charset="-128"/>
                        </a:rPr>
                        <a:t>　難燃剤の難燃化メカニズム・特徴を示し、ノンハロゲン化も念頭に、要求される目的や性能に応じた難燃剤の選定・配合処方設計の方法などを解説する。</a:t>
                      </a:r>
                    </a:p>
                    <a:p>
                      <a:pPr>
                        <a:lnSpc>
                          <a:spcPts val="1100"/>
                        </a:lnSpc>
                      </a:pPr>
                      <a:r>
                        <a:rPr kumimoji="1" lang="ja-JP" altLang="en-US" sz="1000" dirty="0">
                          <a:latin typeface="BIZ UDPゴシック" panose="020B0400000000000000" pitchFamily="50" charset="-128"/>
                          <a:ea typeface="BIZ UDPゴシック" panose="020B0400000000000000" pitchFamily="50" charset="-128"/>
                        </a:rPr>
                        <a:t>　プラスチックの燃焼メカニズムや難燃性試験法等の基礎的事項から、市販の難燃剤に関する網羅的な情報、ノンハロゲン化に対応した数々の配合処方設計の具体例等、初級者から上級者まで幅広く役立つ内容となっている。</a:t>
                      </a:r>
                    </a:p>
                  </a:txBody>
                  <a:tcPr/>
                </a:tc>
                <a:extLst>
                  <a:ext uri="{0D108BD9-81ED-4DB2-BD59-A6C34878D82A}">
                    <a16:rowId xmlns:a16="http://schemas.microsoft.com/office/drawing/2014/main" val="1497275314"/>
                  </a:ext>
                </a:extLst>
              </a:tr>
              <a:tr h="1902286">
                <a:tc>
                  <a:txBody>
                    <a:bodyPr/>
                    <a:lstStyle/>
                    <a:p>
                      <a:pPr>
                        <a:lnSpc>
                          <a:spcPts val="1100"/>
                        </a:lnSpc>
                      </a:pPr>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内容項目</a:t>
                      </a:r>
                      <a:r>
                        <a:rPr kumimoji="1" lang="en-US" altLang="ja-JP" sz="1200" dirty="0">
                          <a:latin typeface="BIZ UDPゴシック" panose="020B0400000000000000" pitchFamily="50" charset="-128"/>
                          <a:ea typeface="BIZ UDPゴシック" panose="020B0400000000000000" pitchFamily="50" charset="-128"/>
                        </a:rPr>
                        <a:t>】</a:t>
                      </a:r>
                    </a:p>
                    <a:p>
                      <a:pPr>
                        <a:lnSpc>
                          <a:spcPts val="1100"/>
                        </a:lnSpc>
                      </a:pPr>
                      <a:endParaRPr kumimoji="1" lang="en-US" altLang="ja-JP" sz="1000" dirty="0">
                        <a:latin typeface="BIZ UDPゴシック" panose="020B0400000000000000" pitchFamily="50" charset="-128"/>
                        <a:ea typeface="BIZ UDPゴシック" panose="020B0400000000000000" pitchFamily="50" charset="-128"/>
                      </a:endParaRPr>
                    </a:p>
                    <a:p>
                      <a:pPr>
                        <a:lnSpc>
                          <a:spcPts val="1100"/>
                        </a:lnSpc>
                      </a:pPr>
                      <a:r>
                        <a:rPr kumimoji="1" lang="ja-JP" altLang="en-US" sz="1200" dirty="0">
                          <a:latin typeface="BIZ UDPゴシック" panose="020B0400000000000000" pitchFamily="50" charset="-128"/>
                          <a:ea typeface="BIZ UDPゴシック" panose="020B0400000000000000" pitchFamily="50" charset="-128"/>
                        </a:rPr>
                        <a:t>１．難燃材料が必要とされる背景</a:t>
                      </a:r>
                      <a:endParaRPr kumimoji="1" lang="en-US" altLang="ja-JP" sz="1200" dirty="0">
                        <a:latin typeface="BIZ UDPゴシック" panose="020B0400000000000000" pitchFamily="50" charset="-128"/>
                        <a:ea typeface="BIZ UDPゴシック" panose="020B0400000000000000" pitchFamily="50" charset="-128"/>
                      </a:endParaRPr>
                    </a:p>
                    <a:p>
                      <a:pPr>
                        <a:lnSpc>
                          <a:spcPts val="1100"/>
                        </a:lnSpc>
                      </a:pPr>
                      <a:endParaRPr kumimoji="1" lang="ja-JP" altLang="en-US" sz="1200" dirty="0">
                        <a:latin typeface="BIZ UDPゴシック" panose="020B0400000000000000" pitchFamily="50" charset="-128"/>
                        <a:ea typeface="BIZ UDPゴシック" panose="020B0400000000000000" pitchFamily="50" charset="-128"/>
                      </a:endParaRPr>
                    </a:p>
                    <a:p>
                      <a:pPr>
                        <a:lnSpc>
                          <a:spcPts val="1100"/>
                        </a:lnSpc>
                      </a:pPr>
                      <a:r>
                        <a:rPr kumimoji="1" lang="ja-JP" altLang="en-US" sz="1200" dirty="0">
                          <a:latin typeface="BIZ UDPゴシック" panose="020B0400000000000000" pitchFamily="50" charset="-128"/>
                          <a:ea typeface="BIZ UDPゴシック" panose="020B0400000000000000" pitchFamily="50" charset="-128"/>
                        </a:rPr>
                        <a:t>２．プラスチックはなぜ燃える？</a:t>
                      </a:r>
                      <a:endParaRPr kumimoji="1" lang="en-US" altLang="ja-JP" sz="1200" dirty="0">
                        <a:latin typeface="BIZ UDPゴシック" panose="020B0400000000000000" pitchFamily="50" charset="-128"/>
                        <a:ea typeface="BIZ UDPゴシック" panose="020B0400000000000000" pitchFamily="50" charset="-128"/>
                      </a:endParaRPr>
                    </a:p>
                    <a:p>
                      <a:pPr>
                        <a:lnSpc>
                          <a:spcPts val="1100"/>
                        </a:lnSpc>
                      </a:pPr>
                      <a:endParaRPr kumimoji="1" lang="ja-JP" altLang="en-US" sz="1200" dirty="0">
                        <a:latin typeface="BIZ UDPゴシック" panose="020B0400000000000000" pitchFamily="50" charset="-128"/>
                        <a:ea typeface="BIZ UDPゴシック" panose="020B0400000000000000" pitchFamily="50" charset="-128"/>
                      </a:endParaRPr>
                    </a:p>
                    <a:p>
                      <a:pPr>
                        <a:lnSpc>
                          <a:spcPts val="1100"/>
                        </a:lnSpc>
                      </a:pPr>
                      <a:r>
                        <a:rPr kumimoji="1" lang="ja-JP" altLang="en-US" sz="1200" dirty="0">
                          <a:latin typeface="BIZ UDPゴシック" panose="020B0400000000000000" pitchFamily="50" charset="-128"/>
                          <a:ea typeface="BIZ UDPゴシック" panose="020B0400000000000000" pitchFamily="50" charset="-128"/>
                        </a:rPr>
                        <a:t>３．プラスチックを燃えにくくするには</a:t>
                      </a:r>
                      <a:endParaRPr kumimoji="1" lang="en-US" altLang="ja-JP" sz="1200" dirty="0">
                        <a:latin typeface="BIZ UDPゴシック" panose="020B0400000000000000" pitchFamily="50" charset="-128"/>
                        <a:ea typeface="BIZ UDPゴシック" panose="020B0400000000000000" pitchFamily="50" charset="-128"/>
                      </a:endParaRPr>
                    </a:p>
                    <a:p>
                      <a:pPr>
                        <a:lnSpc>
                          <a:spcPts val="1100"/>
                        </a:lnSpc>
                      </a:pPr>
                      <a:endParaRPr kumimoji="1" lang="ja-JP" altLang="en-US" sz="1200" dirty="0">
                        <a:latin typeface="BIZ UDPゴシック" panose="020B0400000000000000" pitchFamily="50" charset="-128"/>
                        <a:ea typeface="BIZ UDPゴシック" panose="020B0400000000000000" pitchFamily="50" charset="-128"/>
                      </a:endParaRPr>
                    </a:p>
                    <a:p>
                      <a:pPr>
                        <a:lnSpc>
                          <a:spcPts val="1100"/>
                        </a:lnSpc>
                      </a:pPr>
                      <a:r>
                        <a:rPr kumimoji="1" lang="ja-JP" altLang="en-US" sz="1200" dirty="0">
                          <a:latin typeface="BIZ UDPゴシック" panose="020B0400000000000000" pitchFamily="50" charset="-128"/>
                          <a:ea typeface="BIZ UDPゴシック" panose="020B0400000000000000" pitchFamily="50" charset="-128"/>
                        </a:rPr>
                        <a:t>４．難燃コンパウンドの現状と課題</a:t>
                      </a:r>
                      <a:endParaRPr kumimoji="1" lang="en-US" altLang="ja-JP" sz="1200" dirty="0">
                        <a:latin typeface="BIZ UDPゴシック" panose="020B0400000000000000" pitchFamily="50" charset="-128"/>
                        <a:ea typeface="BIZ UDPゴシック" panose="020B0400000000000000" pitchFamily="50" charset="-128"/>
                      </a:endParaRPr>
                    </a:p>
                    <a:p>
                      <a:pPr>
                        <a:lnSpc>
                          <a:spcPts val="1100"/>
                        </a:lnSpc>
                      </a:pPr>
                      <a:endParaRPr kumimoji="1" lang="ja-JP" altLang="en-US" sz="1200" dirty="0">
                        <a:latin typeface="BIZ UDPゴシック" panose="020B0400000000000000" pitchFamily="50" charset="-128"/>
                        <a:ea typeface="BIZ UDPゴシック" panose="020B0400000000000000" pitchFamily="50" charset="-128"/>
                      </a:endParaRPr>
                    </a:p>
                    <a:p>
                      <a:pPr>
                        <a:lnSpc>
                          <a:spcPts val="1100"/>
                        </a:lnSpc>
                      </a:pPr>
                      <a:r>
                        <a:rPr kumimoji="1" lang="ja-JP" altLang="en-US" sz="1200" dirty="0">
                          <a:latin typeface="BIZ UDPゴシック" panose="020B0400000000000000" pitchFamily="50" charset="-128"/>
                          <a:ea typeface="BIZ UDPゴシック" panose="020B0400000000000000" pitchFamily="50" charset="-128"/>
                        </a:rPr>
                        <a:t>５．樹脂別　難燃化技術（配合処方例）</a:t>
                      </a:r>
                    </a:p>
                    <a:p>
                      <a:pPr>
                        <a:lnSpc>
                          <a:spcPts val="1100"/>
                        </a:lnSpc>
                      </a:pPr>
                      <a:endParaRPr kumimoji="1" lang="ja-JP" altLang="en-US" sz="1200" dirty="0">
                        <a:latin typeface="BIZ UDPゴシック" panose="020B0400000000000000" pitchFamily="50" charset="-128"/>
                        <a:ea typeface="BIZ UDPゴシック" panose="020B0400000000000000" pitchFamily="50" charset="-128"/>
                      </a:endParaRPr>
                    </a:p>
                    <a:p>
                      <a:pPr>
                        <a:lnSpc>
                          <a:spcPts val="1100"/>
                        </a:lnSpc>
                      </a:pPr>
                      <a:r>
                        <a:rPr kumimoji="1" lang="ja-JP" altLang="en-US" sz="1200" dirty="0">
                          <a:latin typeface="BIZ UDPゴシック" panose="020B0400000000000000" pitchFamily="50" charset="-128"/>
                          <a:ea typeface="BIZ UDPゴシック" panose="020B0400000000000000" pitchFamily="50" charset="-128"/>
                        </a:rPr>
                        <a:t>＜質疑応答＞</a:t>
                      </a:r>
                    </a:p>
                  </a:txBody>
                  <a:tcPr/>
                </a:tc>
                <a:extLst>
                  <a:ext uri="{0D108BD9-81ED-4DB2-BD59-A6C34878D82A}">
                    <a16:rowId xmlns:a16="http://schemas.microsoft.com/office/drawing/2014/main" val="71005357"/>
                  </a:ext>
                </a:extLst>
              </a:tr>
            </a:tbl>
          </a:graphicData>
        </a:graphic>
      </p:graphicFrame>
      <p:sp>
        <p:nvSpPr>
          <p:cNvPr id="8" name="四角形: メモ 7">
            <a:extLst>
              <a:ext uri="{FF2B5EF4-FFF2-40B4-BE49-F238E27FC236}">
                <a16:creationId xmlns:a16="http://schemas.microsoft.com/office/drawing/2014/main" id="{65AAAEC8-4D67-0F34-A2BB-D4F169B5D616}"/>
              </a:ext>
            </a:extLst>
          </p:cNvPr>
          <p:cNvSpPr/>
          <p:nvPr userDrawn="1"/>
        </p:nvSpPr>
        <p:spPr>
          <a:xfrm>
            <a:off x="327756" y="499788"/>
            <a:ext cx="6177088" cy="1037585"/>
          </a:xfrm>
          <a:prstGeom prst="foldedCorner">
            <a:avLst/>
          </a:prstGeom>
          <a:solidFill>
            <a:schemeClr val="accent6">
              <a:lumMod val="50000"/>
            </a:schemeClr>
          </a:solidFill>
          <a:ln>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tIns="216000" rtlCol="0" anchor="ctr"/>
          <a:lstStyle/>
          <a:p>
            <a:pPr algn="ctr"/>
            <a:r>
              <a:rPr kumimoji="1" lang="ja-JP" altLang="en-US" sz="2800" b="1"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j-cs"/>
              </a:rPr>
              <a:t>プラスチックの難燃化技術と</a:t>
            </a:r>
            <a:br>
              <a:rPr kumimoji="1" lang="en-US" altLang="ja-JP" sz="2800" b="1"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j-cs"/>
              </a:rPr>
            </a:br>
            <a:r>
              <a:rPr kumimoji="1" lang="ja-JP" altLang="en-US" sz="2800" b="1"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j-cs"/>
              </a:rPr>
              <a:t>　難燃剤の市場および規制の動向</a:t>
            </a:r>
            <a:endParaRPr kumimoji="1" lang="ja-JP" altLang="en-US" dirty="0">
              <a:solidFill>
                <a:schemeClr val="bg1"/>
              </a:solidFill>
            </a:endParaRPr>
          </a:p>
        </p:txBody>
      </p:sp>
      <p:graphicFrame>
        <p:nvGraphicFramePr>
          <p:cNvPr id="9" name="表 8">
            <a:extLst>
              <a:ext uri="{FF2B5EF4-FFF2-40B4-BE49-F238E27FC236}">
                <a16:creationId xmlns:a16="http://schemas.microsoft.com/office/drawing/2014/main" id="{C97707D7-E34E-A01C-4141-DFB4C0F68F28}"/>
              </a:ext>
            </a:extLst>
          </p:cNvPr>
          <p:cNvGraphicFramePr>
            <a:graphicFrameLocks/>
          </p:cNvGraphicFramePr>
          <p:nvPr userDrawn="1">
            <p:extLst>
              <p:ext uri="{D42A27DB-BD31-4B8C-83A1-F6EECF244321}">
                <p14:modId xmlns:p14="http://schemas.microsoft.com/office/powerpoint/2010/main" val="3379167744"/>
              </p:ext>
            </p:extLst>
          </p:nvPr>
        </p:nvGraphicFramePr>
        <p:xfrm>
          <a:off x="100208" y="4123179"/>
          <a:ext cx="3252558" cy="5542344"/>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252558">
                  <a:extLst>
                    <a:ext uri="{9D8B030D-6E8A-4147-A177-3AD203B41FA5}">
                      <a16:colId xmlns:a16="http://schemas.microsoft.com/office/drawing/2014/main" val="2892249638"/>
                    </a:ext>
                  </a:extLst>
                </a:gridCol>
              </a:tblGrid>
              <a:tr h="101111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1" dirty="0">
                          <a:latin typeface="BIZ UDPゴシック" panose="020B0400000000000000" pitchFamily="50" charset="-128"/>
                          <a:ea typeface="BIZ UDPゴシック" panose="020B0400000000000000" pitchFamily="50" charset="-128"/>
                        </a:rPr>
                        <a:t>第１部　１３：３０～</a:t>
                      </a:r>
                      <a:r>
                        <a:rPr kumimoji="1" lang="en-US" altLang="ja-JP" sz="1200" b="1" dirty="0">
                          <a:latin typeface="BIZ UDPゴシック" panose="020B0400000000000000" pitchFamily="50" charset="-128"/>
                          <a:ea typeface="BIZ UDPゴシック" panose="020B0400000000000000" pitchFamily="50" charset="-128"/>
                        </a:rPr>
                        <a:t>14</a:t>
                      </a:r>
                      <a:r>
                        <a:rPr kumimoji="1" lang="ja-JP" altLang="en-US" sz="1200" b="1" dirty="0">
                          <a:latin typeface="BIZ UDPゴシック" panose="020B0400000000000000" pitchFamily="50" charset="-128"/>
                          <a:ea typeface="BIZ UDPゴシック" panose="020B0400000000000000" pitchFamily="50" charset="-128"/>
                        </a:rPr>
                        <a:t>：４５</a:t>
                      </a:r>
                      <a:endParaRPr kumimoji="1" lang="en-US" altLang="ja-JP" sz="1200" b="1" dirty="0">
                        <a:latin typeface="BIZ UDPゴシック" panose="020B0400000000000000" pitchFamily="50" charset="-128"/>
                        <a:ea typeface="BIZ UDPゴシック" panose="020B0400000000000000"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600" b="1"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600" dirty="0">
                          <a:latin typeface="BIZ UDPゴシック" panose="020B0400000000000000" pitchFamily="50" charset="-128"/>
                          <a:ea typeface="BIZ UDPゴシック" panose="020B0400000000000000" pitchFamily="50" charset="-128"/>
                        </a:rPr>
                        <a:t>難燃剤の市場および規制の動向</a:t>
                      </a:r>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600" dirty="0">
                        <a:latin typeface="BIZ UDPゴシック" panose="020B0400000000000000" pitchFamily="50" charset="-128"/>
                        <a:ea typeface="BIZ UDPゴシック" panose="020B0400000000000000" pitchFamily="50" charset="-128"/>
                      </a:endParaRPr>
                    </a:p>
                    <a:p>
                      <a:pPr algn="ctr"/>
                      <a:r>
                        <a:rPr kumimoji="1" lang="ja-JP" altLang="en-US" sz="1050" b="0" dirty="0">
                          <a:latin typeface="BIZ UDPゴシック" panose="020B0400000000000000" pitchFamily="50" charset="-128"/>
                          <a:ea typeface="BIZ UDPゴシック" panose="020B0400000000000000" pitchFamily="50" charset="-128"/>
                        </a:rPr>
                        <a:t>～難燃剤の種類とそれぞれの特徴、市場動向、</a:t>
                      </a:r>
                      <a:endParaRPr kumimoji="1" lang="en-US" altLang="ja-JP" sz="1050" b="0" dirty="0">
                        <a:latin typeface="BIZ UDPゴシック" panose="020B0400000000000000" pitchFamily="50" charset="-128"/>
                        <a:ea typeface="BIZ UDPゴシック" panose="020B0400000000000000" pitchFamily="50" charset="-128"/>
                      </a:endParaRPr>
                    </a:p>
                    <a:p>
                      <a:pPr algn="ctr"/>
                      <a:r>
                        <a:rPr kumimoji="1" lang="ja-JP" altLang="en-US" sz="1050" b="0" dirty="0">
                          <a:latin typeface="BIZ UDPゴシック" panose="020B0400000000000000" pitchFamily="50" charset="-128"/>
                          <a:ea typeface="BIZ UDPゴシック" panose="020B0400000000000000" pitchFamily="50" charset="-128"/>
                        </a:rPr>
                        <a:t>及び規制動向について～</a:t>
                      </a:r>
                    </a:p>
                    <a:p>
                      <a:pPr algn="ctr"/>
                      <a:endParaRPr kumimoji="1" lang="en-US" altLang="ja-JP" sz="800" b="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852589777"/>
                  </a:ext>
                </a:extLst>
              </a:tr>
              <a:tr h="85109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講師</a:t>
                      </a:r>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　工学博士　宮地　保好</a:t>
                      </a:r>
                    </a:p>
                    <a:p>
                      <a:pPr algn="l"/>
                      <a:r>
                        <a:rPr kumimoji="1" lang="ja-JP" altLang="en-US" sz="1200" dirty="0">
                          <a:latin typeface="BIZ UDPゴシック" panose="020B0400000000000000" pitchFamily="50" charset="-128"/>
                          <a:ea typeface="BIZ UDPゴシック" panose="020B0400000000000000" pitchFamily="50" charset="-128"/>
                        </a:rPr>
                        <a:t>　　　　　　ＮＰＯテクノサポート　元 味の素㈱</a:t>
                      </a:r>
                      <a:endParaRPr kumimoji="1" lang="en-US" altLang="ja-JP" sz="12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365962652"/>
                  </a:ext>
                </a:extLst>
              </a:tr>
              <a:tr h="1736548">
                <a:tc>
                  <a:txBody>
                    <a:bodyPr/>
                    <a:lstStyle/>
                    <a:p>
                      <a:pPr>
                        <a:lnSpc>
                          <a:spcPts val="1100"/>
                        </a:lnSpc>
                      </a:pPr>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ポイント</a:t>
                      </a:r>
                      <a:r>
                        <a:rPr kumimoji="1" lang="en-US" altLang="ja-JP" sz="1200" dirty="0">
                          <a:latin typeface="BIZ UDPゴシック" panose="020B0400000000000000" pitchFamily="50" charset="-128"/>
                          <a:ea typeface="BIZ UDPゴシック" panose="020B0400000000000000" pitchFamily="50" charset="-128"/>
                        </a:rPr>
                        <a:t>】</a:t>
                      </a:r>
                    </a:p>
                    <a:p>
                      <a:pPr>
                        <a:lnSpc>
                          <a:spcPts val="1100"/>
                        </a:lnSpc>
                      </a:pPr>
                      <a:r>
                        <a:rPr kumimoji="1" lang="ja-JP" altLang="en-US" sz="1000" dirty="0">
                          <a:latin typeface="BIZ UDPゴシック" panose="020B0400000000000000" pitchFamily="50" charset="-128"/>
                          <a:ea typeface="BIZ UDPゴシック" panose="020B0400000000000000" pitchFamily="50" charset="-128"/>
                        </a:rPr>
                        <a:t>　講師は過去に、企業で難燃剤ビジネスに携わる傍ら、日本難燃剤協会（</a:t>
                      </a:r>
                      <a:r>
                        <a:rPr kumimoji="1" lang="en-US" altLang="ja-JP" sz="1000" dirty="0">
                          <a:latin typeface="BIZ UDPゴシック" panose="020B0400000000000000" pitchFamily="50" charset="-128"/>
                          <a:ea typeface="BIZ UDPゴシック" panose="020B0400000000000000" pitchFamily="50" charset="-128"/>
                        </a:rPr>
                        <a:t>FRCJ</a:t>
                      </a:r>
                      <a:r>
                        <a:rPr kumimoji="1" lang="ja-JP" altLang="en-US" sz="1000" dirty="0">
                          <a:latin typeface="BIZ UDPゴシック" panose="020B0400000000000000" pitchFamily="50" charset="-128"/>
                          <a:ea typeface="BIZ UDPゴシック" panose="020B0400000000000000" pitchFamily="50" charset="-128"/>
                        </a:rPr>
                        <a:t>）の理事や難燃材料研究会の運営委員として、関連省庁や業界団体と連携して、難燃剤の安全性に関する正しい認識、火災安全性の大切さの啓蒙活動に携わってきた。</a:t>
                      </a:r>
                      <a:endParaRPr kumimoji="1" lang="en-US" altLang="ja-JP" sz="1000" dirty="0">
                        <a:latin typeface="BIZ UDPゴシック" panose="020B0400000000000000" pitchFamily="50" charset="-128"/>
                        <a:ea typeface="BIZ UDPゴシック" panose="020B0400000000000000" pitchFamily="50" charset="-128"/>
                      </a:endParaRPr>
                    </a:p>
                    <a:p>
                      <a:pPr>
                        <a:lnSpc>
                          <a:spcPts val="1100"/>
                        </a:lnSpc>
                      </a:pPr>
                      <a:r>
                        <a:rPr kumimoji="1" lang="ja-JP" altLang="en-US" sz="1000" dirty="0">
                          <a:latin typeface="BIZ UDPゴシック" panose="020B0400000000000000" pitchFamily="50" charset="-128"/>
                          <a:ea typeface="BIZ UDPゴシック" panose="020B0400000000000000" pitchFamily="50" charset="-128"/>
                        </a:rPr>
                        <a:t>　難燃剤の種類とそれぞれの特徴を紹介し、各々の難燃剤の市場動向及び規制動向を解説する。特に、規制動向は日々の状況変化と用語は理解しにくいことが多く、できるだけ俯瞰して理解しやすいように整理し紹介したい。</a:t>
                      </a:r>
                    </a:p>
                  </a:txBody>
                  <a:tcPr/>
                </a:tc>
                <a:extLst>
                  <a:ext uri="{0D108BD9-81ED-4DB2-BD59-A6C34878D82A}">
                    <a16:rowId xmlns:a16="http://schemas.microsoft.com/office/drawing/2014/main" val="1497275314"/>
                  </a:ext>
                </a:extLst>
              </a:tr>
              <a:tr h="1811704">
                <a:tc>
                  <a:txBody>
                    <a:bodyPr/>
                    <a:lstStyle/>
                    <a:p>
                      <a:pPr>
                        <a:lnSpc>
                          <a:spcPts val="1100"/>
                        </a:lnSpc>
                      </a:pPr>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内容項目</a:t>
                      </a:r>
                      <a:r>
                        <a:rPr kumimoji="1" lang="en-US" altLang="ja-JP" sz="1200" dirty="0">
                          <a:latin typeface="BIZ UDPゴシック" panose="020B0400000000000000" pitchFamily="50" charset="-128"/>
                          <a:ea typeface="BIZ UDPゴシック" panose="020B0400000000000000" pitchFamily="50" charset="-128"/>
                        </a:rPr>
                        <a:t>】</a:t>
                      </a:r>
                    </a:p>
                    <a:p>
                      <a:pPr>
                        <a:lnSpc>
                          <a:spcPts val="1100"/>
                        </a:lnSpc>
                      </a:pPr>
                      <a:endParaRPr kumimoji="1" lang="en-US" altLang="ja-JP" sz="800" dirty="0">
                        <a:latin typeface="BIZ UDPゴシック" panose="020B0400000000000000" pitchFamily="50" charset="-128"/>
                        <a:ea typeface="BIZ UDPゴシック" panose="020B0400000000000000" pitchFamily="50" charset="-128"/>
                      </a:endParaRPr>
                    </a:p>
                    <a:p>
                      <a:pPr>
                        <a:lnSpc>
                          <a:spcPts val="1100"/>
                        </a:lnSpc>
                      </a:pPr>
                      <a:r>
                        <a:rPr kumimoji="1" lang="ja-JP" altLang="en-US" sz="1200" dirty="0">
                          <a:latin typeface="BIZ UDPゴシック" panose="020B0400000000000000" pitchFamily="50" charset="-128"/>
                          <a:ea typeface="BIZ UDPゴシック" panose="020B0400000000000000" pitchFamily="50" charset="-128"/>
                        </a:rPr>
                        <a:t>１．難燃剤の重要性とその背景</a:t>
                      </a:r>
                    </a:p>
                    <a:p>
                      <a:pPr>
                        <a:lnSpc>
                          <a:spcPts val="1100"/>
                        </a:lnSpc>
                      </a:pPr>
                      <a:endParaRPr kumimoji="1" lang="ja-JP" altLang="en-US" sz="1200" dirty="0">
                        <a:latin typeface="BIZ UDPゴシック" panose="020B0400000000000000" pitchFamily="50" charset="-128"/>
                        <a:ea typeface="BIZ UDPゴシック" panose="020B0400000000000000" pitchFamily="50" charset="-128"/>
                      </a:endParaRPr>
                    </a:p>
                    <a:p>
                      <a:pPr>
                        <a:lnSpc>
                          <a:spcPts val="1100"/>
                        </a:lnSpc>
                      </a:pPr>
                      <a:r>
                        <a:rPr kumimoji="1" lang="ja-JP" altLang="en-US" sz="1200" dirty="0">
                          <a:latin typeface="BIZ UDPゴシック" panose="020B0400000000000000" pitchFamily="50" charset="-128"/>
                          <a:ea typeface="BIZ UDPゴシック" panose="020B0400000000000000" pitchFamily="50" charset="-128"/>
                        </a:rPr>
                        <a:t>２．難燃剤の種類と特徴、及びその市場動向</a:t>
                      </a:r>
                    </a:p>
                    <a:p>
                      <a:pPr>
                        <a:lnSpc>
                          <a:spcPts val="1100"/>
                        </a:lnSpc>
                      </a:pPr>
                      <a:endParaRPr kumimoji="1" lang="ja-JP" altLang="en-US" sz="1200" dirty="0">
                        <a:latin typeface="BIZ UDPゴシック" panose="020B0400000000000000" pitchFamily="50" charset="-128"/>
                        <a:ea typeface="BIZ UDPゴシック" panose="020B0400000000000000" pitchFamily="50" charset="-128"/>
                      </a:endParaRPr>
                    </a:p>
                    <a:p>
                      <a:pPr>
                        <a:lnSpc>
                          <a:spcPts val="1100"/>
                        </a:lnSpc>
                      </a:pPr>
                      <a:r>
                        <a:rPr kumimoji="1" lang="ja-JP" altLang="en-US" sz="1200" dirty="0">
                          <a:latin typeface="BIZ UDPゴシック" panose="020B0400000000000000" pitchFamily="50" charset="-128"/>
                          <a:ea typeface="BIZ UDPゴシック" panose="020B0400000000000000" pitchFamily="50" charset="-128"/>
                        </a:rPr>
                        <a:t>３．難燃剤の規制動向</a:t>
                      </a:r>
                    </a:p>
                    <a:p>
                      <a:pPr>
                        <a:lnSpc>
                          <a:spcPts val="1100"/>
                        </a:lnSpc>
                      </a:pPr>
                      <a:endParaRPr kumimoji="1" lang="ja-JP" altLang="en-US" sz="1200" dirty="0">
                        <a:latin typeface="BIZ UDPゴシック" panose="020B0400000000000000" pitchFamily="50" charset="-128"/>
                        <a:ea typeface="BIZ UDPゴシック" panose="020B0400000000000000" pitchFamily="50" charset="-128"/>
                      </a:endParaRPr>
                    </a:p>
                    <a:p>
                      <a:pPr>
                        <a:lnSpc>
                          <a:spcPts val="1100"/>
                        </a:lnSpc>
                      </a:pPr>
                      <a:r>
                        <a:rPr kumimoji="1" lang="ja-JP" altLang="en-US" sz="1200" dirty="0">
                          <a:latin typeface="BIZ UDPゴシック" panose="020B0400000000000000" pitchFamily="50" charset="-128"/>
                          <a:ea typeface="BIZ UDPゴシック" panose="020B0400000000000000" pitchFamily="50" charset="-128"/>
                        </a:rPr>
                        <a:t>＜質疑応答＞</a:t>
                      </a:r>
                    </a:p>
                  </a:txBody>
                  <a:tcPr/>
                </a:tc>
                <a:extLst>
                  <a:ext uri="{0D108BD9-81ED-4DB2-BD59-A6C34878D82A}">
                    <a16:rowId xmlns:a16="http://schemas.microsoft.com/office/drawing/2014/main" val="71005357"/>
                  </a:ext>
                </a:extLst>
              </a:tr>
            </a:tbl>
          </a:graphicData>
        </a:graphic>
      </p:graphicFrame>
      <p:sp>
        <p:nvSpPr>
          <p:cNvPr id="10" name="テキスト ボックス 9">
            <a:extLst>
              <a:ext uri="{FF2B5EF4-FFF2-40B4-BE49-F238E27FC236}">
                <a16:creationId xmlns:a16="http://schemas.microsoft.com/office/drawing/2014/main" id="{E30B7FB1-3DE1-DFF2-279E-103EEA60D1EA}"/>
              </a:ext>
            </a:extLst>
          </p:cNvPr>
          <p:cNvSpPr txBox="1"/>
          <p:nvPr userDrawn="1"/>
        </p:nvSpPr>
        <p:spPr>
          <a:xfrm>
            <a:off x="198871" y="2885539"/>
            <a:ext cx="6535414" cy="1169551"/>
          </a:xfrm>
          <a:prstGeom prst="rect">
            <a:avLst/>
          </a:prstGeom>
          <a:noFill/>
        </p:spPr>
        <p:txBody>
          <a:bodyPr wrap="square" rtlCol="0">
            <a:spAutoFit/>
          </a:bodyPr>
          <a:lstStyle/>
          <a:p>
            <a:pPr>
              <a:lnSpc>
                <a:spcPts val="1200"/>
              </a:lnSpc>
            </a:pPr>
            <a:r>
              <a:rPr kumimoji="1" lang="ja-JP" altLang="en-US" sz="1000" dirty="0">
                <a:latin typeface="BIZ UDPゴシック" panose="020B0400000000000000" pitchFamily="50" charset="-128"/>
                <a:ea typeface="BIZ UDPゴシック" panose="020B0400000000000000" pitchFamily="50" charset="-128"/>
              </a:rPr>
              <a:t>　昨今、火災による財産・人命が失われる等の被害が多く、社会的に大きな問題となっている。プラスチックは日用品や電子機器・建築・包装資材等、様々な分野で利用されているが、燃えやすく火災の原因の一つであり、メーカーには大きな責任が伴う。</a:t>
            </a:r>
          </a:p>
          <a:p>
            <a:pPr>
              <a:lnSpc>
                <a:spcPts val="1200"/>
              </a:lnSpc>
            </a:pPr>
            <a:r>
              <a:rPr kumimoji="1" lang="ja-JP" altLang="en-US" sz="1000" dirty="0">
                <a:latin typeface="BIZ UDPゴシック" panose="020B0400000000000000" pitchFamily="50" charset="-128"/>
                <a:ea typeface="BIZ UDPゴシック" panose="020B0400000000000000" pitchFamily="50" charset="-128"/>
              </a:rPr>
              <a:t> この為、プラスチックの難燃化の要求が高まっており、プラスチックの難燃化技術の開発が進められている一方、最も多く使用されているハロゲン系難燃剤／酸化アンチモンの難燃剤システムは、環境や健康への懸念がある為、世界的に規制が検討されている。本セミナーでは、難燃剤の市場や規制動向に加え、ノンハロゲン化も念頭に、要求される目的や性能に応じた難燃剤の選定・配合処方設計の方法などを解説する。</a:t>
            </a:r>
          </a:p>
        </p:txBody>
      </p:sp>
      <p:pic>
        <p:nvPicPr>
          <p:cNvPr id="11" name="Picture 2">
            <a:extLst>
              <a:ext uri="{FF2B5EF4-FFF2-40B4-BE49-F238E27FC236}">
                <a16:creationId xmlns:a16="http://schemas.microsoft.com/office/drawing/2014/main" id="{DE879DBF-8325-CB2B-02C5-212746C6F97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14063" y="109854"/>
            <a:ext cx="3028143" cy="308320"/>
          </a:xfrm>
          <a:prstGeom prst="rect">
            <a:avLst/>
          </a:prstGeom>
          <a:noFill/>
          <a:extLst>
            <a:ext uri="{909E8E84-426E-40DD-AFC4-6F175D3DCCD1}">
              <a14:hiddenFill xmlns:a14="http://schemas.microsoft.com/office/drawing/2010/main">
                <a:solidFill>
                  <a:srgbClr val="FFFFFF"/>
                </a:solidFill>
              </a14:hiddenFill>
            </a:ext>
          </a:extLst>
        </p:spPr>
      </p:pic>
      <p:sp>
        <p:nvSpPr>
          <p:cNvPr id="12" name="テキスト ボックス 11">
            <a:extLst>
              <a:ext uri="{FF2B5EF4-FFF2-40B4-BE49-F238E27FC236}">
                <a16:creationId xmlns:a16="http://schemas.microsoft.com/office/drawing/2014/main" id="{3CC28650-A2F9-2A30-A177-BF45A5967BE2}"/>
              </a:ext>
            </a:extLst>
          </p:cNvPr>
          <p:cNvSpPr txBox="1"/>
          <p:nvPr userDrawn="1"/>
        </p:nvSpPr>
        <p:spPr>
          <a:xfrm>
            <a:off x="219318" y="82996"/>
            <a:ext cx="1569660" cy="307777"/>
          </a:xfrm>
          <a:prstGeom prst="rect">
            <a:avLst/>
          </a:prstGeom>
          <a:noFill/>
        </p:spPr>
        <p:txBody>
          <a:bodyPr wrap="none" rtlCol="0">
            <a:spAutoFit/>
          </a:bodyPr>
          <a:lstStyle/>
          <a:p>
            <a:r>
              <a:rPr kumimoji="1" lang="ja-JP" altLang="en-US" sz="1400" dirty="0">
                <a:ln w="0"/>
                <a:solidFill>
                  <a:schemeClr val="accent1"/>
                </a:solidFill>
                <a:effectLst>
                  <a:outerShdw blurRad="38100" dist="25400" dir="5400000" algn="ctr" rotWithShape="0">
                    <a:srgbClr val="6E747A">
                      <a:alpha val="43000"/>
                    </a:srgbClr>
                  </a:outerShdw>
                </a:effectLst>
                <a:latin typeface="BIZ UDPゴシック" panose="020B0400000000000000" pitchFamily="50" charset="-128"/>
                <a:ea typeface="BIZ UDPゴシック" panose="020B0400000000000000" pitchFamily="50" charset="-128"/>
              </a:rPr>
              <a:t>一般公開セミナー</a:t>
            </a:r>
          </a:p>
        </p:txBody>
      </p:sp>
      <p:sp>
        <p:nvSpPr>
          <p:cNvPr id="13" name="テキスト ボックス 12">
            <a:extLst>
              <a:ext uri="{FF2B5EF4-FFF2-40B4-BE49-F238E27FC236}">
                <a16:creationId xmlns:a16="http://schemas.microsoft.com/office/drawing/2014/main" id="{001959D7-C344-9625-30C8-59033A9E7D6E}"/>
              </a:ext>
            </a:extLst>
          </p:cNvPr>
          <p:cNvSpPr txBox="1"/>
          <p:nvPr userDrawn="1"/>
        </p:nvSpPr>
        <p:spPr>
          <a:xfrm>
            <a:off x="156340" y="1602676"/>
            <a:ext cx="2916183" cy="1153264"/>
          </a:xfrm>
          <a:prstGeom prst="rect">
            <a:avLst/>
          </a:prstGeom>
          <a:noFill/>
        </p:spPr>
        <p:txBody>
          <a:bodyPr wrap="none" rtlCol="0">
            <a:spAutoFit/>
          </a:bodyPr>
          <a:lstStyle/>
          <a:p>
            <a:pPr>
              <a:lnSpc>
                <a:spcPct val="150000"/>
              </a:lnSpc>
            </a:pPr>
            <a:r>
              <a:rPr kumimoji="1" lang="ja-JP" altLang="en-US" sz="1200" b="1" dirty="0">
                <a:latin typeface="BIZ UDPゴシック" panose="020B0400000000000000" pitchFamily="50" charset="-128"/>
                <a:ea typeface="BIZ UDPゴシック" panose="020B0400000000000000" pitchFamily="50" charset="-128"/>
              </a:rPr>
              <a:t>主催：　ＮＰＯテクノサポート</a:t>
            </a:r>
            <a:endParaRPr kumimoji="1" lang="en-US" altLang="ja-JP" sz="1200" b="1" dirty="0">
              <a:latin typeface="BIZ UDPゴシック" panose="020B0400000000000000" pitchFamily="50" charset="-128"/>
              <a:ea typeface="BIZ UDPゴシック" panose="020B0400000000000000" pitchFamily="50" charset="-128"/>
            </a:endParaRPr>
          </a:p>
          <a:p>
            <a:pPr>
              <a:lnSpc>
                <a:spcPct val="150000"/>
              </a:lnSpc>
            </a:pPr>
            <a:r>
              <a:rPr kumimoji="1" lang="ja-JP" altLang="en-US" sz="1200" b="1" dirty="0">
                <a:latin typeface="BIZ UDPゴシック" panose="020B0400000000000000" pitchFamily="50" charset="-128"/>
                <a:ea typeface="BIZ UDPゴシック" panose="020B0400000000000000" pitchFamily="50" charset="-128"/>
              </a:rPr>
              <a:t>日時：</a:t>
            </a:r>
            <a:r>
              <a:rPr kumimoji="1" lang="en-US" altLang="ja-JP" sz="1200" b="1" dirty="0">
                <a:latin typeface="BIZ UDPゴシック" panose="020B0400000000000000" pitchFamily="50" charset="-128"/>
                <a:ea typeface="BIZ UDPゴシック" panose="020B0400000000000000" pitchFamily="50" charset="-128"/>
              </a:rPr>
              <a:t>10</a:t>
            </a:r>
            <a:r>
              <a:rPr kumimoji="1" lang="ja-JP" altLang="en-US" sz="1200" b="1" dirty="0">
                <a:latin typeface="BIZ UDPゴシック" panose="020B0400000000000000" pitchFamily="50" charset="-128"/>
                <a:ea typeface="BIZ UDPゴシック" panose="020B0400000000000000" pitchFamily="50" charset="-128"/>
              </a:rPr>
              <a:t>月</a:t>
            </a:r>
            <a:r>
              <a:rPr kumimoji="1" lang="en-US" altLang="ja-JP" sz="1200" b="1" dirty="0">
                <a:latin typeface="BIZ UDPゴシック" panose="020B0400000000000000" pitchFamily="50" charset="-128"/>
                <a:ea typeface="BIZ UDPゴシック" panose="020B0400000000000000" pitchFamily="50" charset="-128"/>
              </a:rPr>
              <a:t>14</a:t>
            </a:r>
            <a:r>
              <a:rPr kumimoji="1" lang="ja-JP" altLang="en-US" sz="1200" b="1" dirty="0">
                <a:latin typeface="BIZ UDPゴシック" panose="020B0400000000000000" pitchFamily="50" charset="-128"/>
                <a:ea typeface="BIZ UDPゴシック" panose="020B0400000000000000" pitchFamily="50" charset="-128"/>
              </a:rPr>
              <a:t>日（金）　</a:t>
            </a:r>
            <a:r>
              <a:rPr kumimoji="1" lang="en-US" altLang="ja-JP" sz="1200" b="1" dirty="0">
                <a:latin typeface="BIZ UDPゴシック" panose="020B0400000000000000" pitchFamily="50" charset="-128"/>
                <a:ea typeface="BIZ UDPゴシック" panose="020B0400000000000000" pitchFamily="50" charset="-128"/>
              </a:rPr>
              <a:t>13</a:t>
            </a:r>
            <a:r>
              <a:rPr kumimoji="1" lang="ja-JP" altLang="en-US" sz="1200" b="1" dirty="0">
                <a:latin typeface="BIZ UDPゴシック" panose="020B0400000000000000" pitchFamily="50" charset="-128"/>
                <a:ea typeface="BIZ UDPゴシック" panose="020B0400000000000000" pitchFamily="50" charset="-128"/>
              </a:rPr>
              <a:t>：</a:t>
            </a:r>
            <a:r>
              <a:rPr kumimoji="1" lang="en-US" altLang="ja-JP" sz="1200" b="1" dirty="0">
                <a:latin typeface="BIZ UDPゴシック" panose="020B0400000000000000" pitchFamily="50" charset="-128"/>
                <a:ea typeface="BIZ UDPゴシック" panose="020B0400000000000000" pitchFamily="50" charset="-128"/>
              </a:rPr>
              <a:t>30</a:t>
            </a:r>
            <a:r>
              <a:rPr kumimoji="1" lang="ja-JP" altLang="en-US" sz="1200" b="1" dirty="0">
                <a:latin typeface="BIZ UDPゴシック" panose="020B0400000000000000" pitchFamily="50" charset="-128"/>
                <a:ea typeface="BIZ UDPゴシック" panose="020B0400000000000000" pitchFamily="50" charset="-128"/>
              </a:rPr>
              <a:t>～</a:t>
            </a:r>
            <a:r>
              <a:rPr kumimoji="1" lang="en-US" altLang="ja-JP" sz="1200" b="1" dirty="0">
                <a:latin typeface="BIZ UDPゴシック" panose="020B0400000000000000" pitchFamily="50" charset="-128"/>
                <a:ea typeface="BIZ UDPゴシック" panose="020B0400000000000000" pitchFamily="50" charset="-128"/>
              </a:rPr>
              <a:t>17</a:t>
            </a:r>
            <a:r>
              <a:rPr kumimoji="1" lang="ja-JP" altLang="en-US" sz="1200" b="1" dirty="0">
                <a:latin typeface="BIZ UDPゴシック" panose="020B0400000000000000" pitchFamily="50" charset="-128"/>
                <a:ea typeface="BIZ UDPゴシック" panose="020B0400000000000000" pitchFamily="50" charset="-128"/>
              </a:rPr>
              <a:t>：</a:t>
            </a:r>
            <a:r>
              <a:rPr kumimoji="1" lang="en-US" altLang="ja-JP" sz="1200" b="1" dirty="0">
                <a:latin typeface="BIZ UDPゴシック" panose="020B0400000000000000" pitchFamily="50" charset="-128"/>
                <a:ea typeface="BIZ UDPゴシック" panose="020B0400000000000000" pitchFamily="50" charset="-128"/>
              </a:rPr>
              <a:t>00</a:t>
            </a:r>
          </a:p>
          <a:p>
            <a:pPr>
              <a:lnSpc>
                <a:spcPct val="150000"/>
              </a:lnSpc>
            </a:pPr>
            <a:r>
              <a:rPr kumimoji="1" lang="ja-JP" altLang="en-US" sz="1200" b="1" dirty="0">
                <a:latin typeface="BIZ UDPゴシック" panose="020B0400000000000000" pitchFamily="50" charset="-128"/>
                <a:ea typeface="BIZ UDPゴシック" panose="020B0400000000000000" pitchFamily="50" charset="-128"/>
              </a:rPr>
              <a:t>参加方法：</a:t>
            </a:r>
            <a:r>
              <a:rPr kumimoji="1" lang="en-US" altLang="ja-JP" sz="1200" b="1" dirty="0">
                <a:latin typeface="BIZ UDPゴシック" panose="020B0400000000000000" pitchFamily="50" charset="-128"/>
                <a:ea typeface="BIZ UDPゴシック" panose="020B0400000000000000" pitchFamily="50" charset="-128"/>
              </a:rPr>
              <a:t>ZOOM</a:t>
            </a:r>
            <a:r>
              <a:rPr kumimoji="1" lang="ja-JP" altLang="en-US" sz="1200" b="1" dirty="0">
                <a:latin typeface="BIZ UDPゴシック" panose="020B0400000000000000" pitchFamily="50" charset="-128"/>
                <a:ea typeface="BIZ UDPゴシック" panose="020B0400000000000000" pitchFamily="50" charset="-128"/>
              </a:rPr>
              <a:t>リモート開催</a:t>
            </a:r>
            <a:endParaRPr kumimoji="1" lang="en-US" altLang="ja-JP" sz="1200" b="1" dirty="0">
              <a:latin typeface="BIZ UDPゴシック" panose="020B0400000000000000" pitchFamily="50" charset="-128"/>
              <a:ea typeface="BIZ UDPゴシック" panose="020B0400000000000000" pitchFamily="50" charset="-128"/>
            </a:endParaRPr>
          </a:p>
          <a:p>
            <a:pPr>
              <a:lnSpc>
                <a:spcPct val="150000"/>
              </a:lnSpc>
            </a:pPr>
            <a:r>
              <a:rPr kumimoji="1" lang="ja-JP" altLang="en-US" sz="1200" b="1" dirty="0">
                <a:latin typeface="BIZ UDPゴシック" panose="020B0400000000000000" pitchFamily="50" charset="-128"/>
                <a:ea typeface="BIZ UDPゴシック" panose="020B0400000000000000" pitchFamily="50" charset="-128"/>
              </a:rPr>
              <a:t>申込み締切り：</a:t>
            </a:r>
            <a:r>
              <a:rPr kumimoji="1" lang="en-US" altLang="ja-JP" sz="1200" b="1" dirty="0">
                <a:latin typeface="BIZ UDPゴシック" panose="020B0400000000000000" pitchFamily="50" charset="-128"/>
                <a:ea typeface="BIZ UDPゴシック" panose="020B0400000000000000" pitchFamily="50" charset="-128"/>
              </a:rPr>
              <a:t>9</a:t>
            </a:r>
            <a:r>
              <a:rPr kumimoji="1" lang="ja-JP" altLang="en-US" sz="1200" b="1" dirty="0">
                <a:latin typeface="BIZ UDPゴシック" panose="020B0400000000000000" pitchFamily="50" charset="-128"/>
                <a:ea typeface="BIZ UDPゴシック" panose="020B0400000000000000" pitchFamily="50" charset="-128"/>
              </a:rPr>
              <a:t>月</a:t>
            </a:r>
            <a:r>
              <a:rPr kumimoji="1" lang="en-US" altLang="ja-JP" sz="1200" b="1" dirty="0">
                <a:latin typeface="BIZ UDPゴシック" panose="020B0400000000000000" pitchFamily="50" charset="-128"/>
                <a:ea typeface="BIZ UDPゴシック" panose="020B0400000000000000" pitchFamily="50" charset="-128"/>
              </a:rPr>
              <a:t>30</a:t>
            </a:r>
            <a:r>
              <a:rPr kumimoji="1" lang="ja-JP" altLang="en-US" sz="1200" b="1" dirty="0">
                <a:latin typeface="BIZ UDPゴシック" panose="020B0400000000000000" pitchFamily="50" charset="-128"/>
                <a:ea typeface="BIZ UDPゴシック" panose="020B0400000000000000" pitchFamily="50" charset="-128"/>
              </a:rPr>
              <a:t>日（金）</a:t>
            </a:r>
          </a:p>
        </p:txBody>
      </p:sp>
      <p:sp>
        <p:nvSpPr>
          <p:cNvPr id="14" name="テキスト ボックス 13">
            <a:extLst>
              <a:ext uri="{FF2B5EF4-FFF2-40B4-BE49-F238E27FC236}">
                <a16:creationId xmlns:a16="http://schemas.microsoft.com/office/drawing/2014/main" id="{ECD9F2D9-787A-B764-F987-7E33E4C4DDF2}"/>
              </a:ext>
            </a:extLst>
          </p:cNvPr>
          <p:cNvSpPr txBox="1"/>
          <p:nvPr userDrawn="1"/>
        </p:nvSpPr>
        <p:spPr>
          <a:xfrm>
            <a:off x="3251722" y="1620420"/>
            <a:ext cx="3517900" cy="1277273"/>
          </a:xfrm>
          <a:prstGeom prst="rect">
            <a:avLst/>
          </a:prstGeom>
          <a:noFill/>
        </p:spPr>
        <p:txBody>
          <a:bodyPr wrap="square" rtlCol="0">
            <a:spAutoFit/>
          </a:bodyPr>
          <a:lstStyle/>
          <a:p>
            <a:r>
              <a:rPr kumimoji="1" lang="ja-JP" altLang="en-US" sz="1200" b="1" dirty="0">
                <a:latin typeface="BIZ UDPゴシック" panose="020B0400000000000000" pitchFamily="50" charset="-128"/>
                <a:ea typeface="BIZ UDPゴシック" panose="020B0400000000000000" pitchFamily="50" charset="-128"/>
              </a:rPr>
              <a:t>参加費：</a:t>
            </a:r>
            <a:r>
              <a:rPr kumimoji="1" lang="en-US" altLang="ja-JP" sz="1200" b="1" dirty="0">
                <a:latin typeface="BIZ UDPゴシック" panose="020B0400000000000000" pitchFamily="50" charset="-128"/>
                <a:ea typeface="BIZ UDPゴシック" panose="020B0400000000000000" pitchFamily="50" charset="-128"/>
              </a:rPr>
              <a:t>5000</a:t>
            </a:r>
            <a:r>
              <a:rPr kumimoji="1" lang="ja-JP" altLang="en-US" sz="1200" b="1" dirty="0">
                <a:latin typeface="BIZ UDPゴシック" panose="020B0400000000000000" pitchFamily="50" charset="-128"/>
                <a:ea typeface="BIZ UDPゴシック" panose="020B0400000000000000" pitchFamily="50" charset="-128"/>
              </a:rPr>
              <a:t>円（テキスト代含む）</a:t>
            </a:r>
            <a:endParaRPr kumimoji="1" lang="en-US" altLang="ja-JP" sz="1200" b="1"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　参加費は銀行振込みと致します。</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　　申込み頂いた方に、開催決定後、請求書を送信致します。</a:t>
            </a:r>
          </a:p>
          <a:p>
            <a:r>
              <a:rPr kumimoji="1" lang="ja-JP" altLang="en-US" sz="900" dirty="0">
                <a:latin typeface="BIZ UDPゴシック" panose="020B0400000000000000" pitchFamily="50" charset="-128"/>
                <a:ea typeface="BIZ UDPゴシック" panose="020B0400000000000000" pitchFamily="50" charset="-128"/>
              </a:rPr>
              <a:t>　　振込確認後、</a:t>
            </a:r>
            <a:r>
              <a:rPr kumimoji="1" lang="en-US" altLang="ja-JP" sz="900" dirty="0">
                <a:latin typeface="BIZ UDPゴシック" panose="020B0400000000000000" pitchFamily="50" charset="-128"/>
                <a:ea typeface="BIZ UDPゴシック" panose="020B0400000000000000" pitchFamily="50" charset="-128"/>
              </a:rPr>
              <a:t>ZOOM</a:t>
            </a:r>
            <a:r>
              <a:rPr kumimoji="1" lang="ja-JP" altLang="en-US" sz="900" dirty="0">
                <a:latin typeface="BIZ UDPゴシック" panose="020B0400000000000000" pitchFamily="50" charset="-128"/>
                <a:ea typeface="BIZ UDPゴシック" panose="020B0400000000000000" pitchFamily="50" charset="-128"/>
              </a:rPr>
              <a:t>及びテキスト案内詳細を送信致します。</a:t>
            </a:r>
            <a:endParaRPr kumimoji="1" lang="en-US" altLang="ja-JP" sz="900" dirty="0">
              <a:latin typeface="BIZ UDPゴシック" panose="020B0400000000000000" pitchFamily="50" charset="-128"/>
              <a:ea typeface="BIZ UDPゴシック" panose="020B0400000000000000" pitchFamily="50" charset="-128"/>
            </a:endParaRPr>
          </a:p>
          <a:p>
            <a:endParaRPr kumimoji="1" lang="en-US" altLang="ja-JP" sz="500" dirty="0">
              <a:latin typeface="BIZ UDPゴシック" panose="020B0400000000000000" pitchFamily="50" charset="-128"/>
              <a:ea typeface="BIZ UDPゴシック" panose="020B0400000000000000" pitchFamily="50" charset="-128"/>
            </a:endParaRPr>
          </a:p>
          <a:p>
            <a:r>
              <a:rPr kumimoji="1" lang="ja-JP" altLang="en-US" sz="1200" b="1" dirty="0">
                <a:latin typeface="BIZ UDPゴシック" panose="020B0400000000000000" pitchFamily="50" charset="-128"/>
                <a:ea typeface="BIZ UDPゴシック" panose="020B0400000000000000" pitchFamily="50" charset="-128"/>
              </a:rPr>
              <a:t>お申込みはメールまたはホームぺージから</a:t>
            </a:r>
            <a:endParaRPr kumimoji="1" lang="en-US" altLang="ja-JP" sz="1200" b="1" dirty="0">
              <a:latin typeface="BIZ UDPゴシック" panose="020B0400000000000000" pitchFamily="50" charset="-128"/>
              <a:ea typeface="BIZ UDPゴシック" panose="020B0400000000000000" pitchFamily="50" charset="-128"/>
            </a:endParaRPr>
          </a:p>
          <a:p>
            <a:r>
              <a:rPr kumimoji="1" lang="ja-JP" altLang="en-US" sz="1200" b="1" dirty="0">
                <a:latin typeface="BIZ UDPゴシック" panose="020B0400000000000000" pitchFamily="50" charset="-128"/>
                <a:ea typeface="BIZ UDPゴシック" panose="020B0400000000000000" pitchFamily="50" charset="-128"/>
              </a:rPr>
              <a:t>お申込みください（</a:t>
            </a:r>
            <a:r>
              <a:rPr kumimoji="1" lang="en-US" altLang="ja-JP" sz="1200" b="1" dirty="0">
                <a:latin typeface="BIZ UDPゴシック" panose="020B0400000000000000" pitchFamily="50" charset="-128"/>
                <a:ea typeface="BIZ UDPゴシック" panose="020B0400000000000000" pitchFamily="50" charset="-128"/>
              </a:rPr>
              <a:t>2</a:t>
            </a:r>
            <a:r>
              <a:rPr kumimoji="1" lang="ja-JP" altLang="en-US" sz="1200" b="1" dirty="0">
                <a:latin typeface="BIZ UDPゴシック" panose="020B0400000000000000" pitchFamily="50" charset="-128"/>
                <a:ea typeface="BIZ UDPゴシック" panose="020B0400000000000000" pitchFamily="50" charset="-128"/>
              </a:rPr>
              <a:t>ページ目参照）</a:t>
            </a:r>
          </a:p>
          <a:p>
            <a:r>
              <a:rPr kumimoji="1" lang="ja-JP" altLang="en-US" sz="900" dirty="0">
                <a:latin typeface="BIZ UDPゴシック" panose="020B0400000000000000" pitchFamily="50" charset="-128"/>
                <a:ea typeface="BIZ UDPゴシック" panose="020B0400000000000000" pitchFamily="50" charset="-128"/>
              </a:rPr>
              <a:t>　　　</a:t>
            </a:r>
            <a:r>
              <a:rPr kumimoji="1" lang="en-US" altLang="ja-JP" sz="900" dirty="0">
                <a:latin typeface="BIZ UDPゴシック" panose="020B0400000000000000" pitchFamily="50" charset="-128"/>
                <a:ea typeface="BIZ UDPゴシック" panose="020B0400000000000000" pitchFamily="50" charset="-128"/>
                <a:hlinkClick r:id="rId3"/>
              </a:rPr>
              <a:t>https://www.npo-tsupport.org/</a:t>
            </a:r>
            <a:endParaRPr kumimoji="1" lang="en-US" altLang="ja-JP" sz="900" dirty="0">
              <a:latin typeface="BIZ UDPゴシック" panose="020B0400000000000000" pitchFamily="50" charset="-128"/>
              <a:ea typeface="BIZ UDPゴシック" panose="020B0400000000000000" pitchFamily="50" charset="-128"/>
            </a:endParaRPr>
          </a:p>
        </p:txBody>
      </p:sp>
      <p:sp>
        <p:nvSpPr>
          <p:cNvPr id="15" name="正方形/長方形 14">
            <a:extLst>
              <a:ext uri="{FF2B5EF4-FFF2-40B4-BE49-F238E27FC236}">
                <a16:creationId xmlns:a16="http://schemas.microsoft.com/office/drawing/2014/main" id="{7C805D40-4BE8-3F43-DB5F-6285B83D890F}"/>
              </a:ext>
            </a:extLst>
          </p:cNvPr>
          <p:cNvSpPr/>
          <p:nvPr userDrawn="1"/>
        </p:nvSpPr>
        <p:spPr>
          <a:xfrm>
            <a:off x="131180" y="1624034"/>
            <a:ext cx="6585974" cy="1244600"/>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6" name="図 15">
            <a:extLst>
              <a:ext uri="{FF2B5EF4-FFF2-40B4-BE49-F238E27FC236}">
                <a16:creationId xmlns:a16="http://schemas.microsoft.com/office/drawing/2014/main" id="{CED2EB8F-2610-5A05-27AF-0547F7796B05}"/>
              </a:ext>
            </a:extLst>
          </p:cNvPr>
          <p:cNvPicPr>
            <a:picLocks noChangeAspect="1"/>
          </p:cNvPicPr>
          <p:nvPr userDrawn="1"/>
        </p:nvPicPr>
        <p:blipFill>
          <a:blip r:embed="rId4">
            <a:duotone>
              <a:prstClr val="black"/>
              <a:srgbClr val="FF0000">
                <a:tint val="45000"/>
                <a:satMod val="400000"/>
              </a:srgbClr>
            </a:duotone>
            <a:extLst>
              <a:ext uri="{28A0092B-C50C-407E-A947-70E740481C1C}">
                <a14:useLocalDpi xmlns:a14="http://schemas.microsoft.com/office/drawing/2010/main" val="0"/>
              </a:ext>
            </a:extLst>
          </a:blip>
          <a:stretch>
            <a:fillRect/>
          </a:stretch>
        </p:blipFill>
        <p:spPr>
          <a:xfrm>
            <a:off x="2748401" y="5274764"/>
            <a:ext cx="491491" cy="478750"/>
          </a:xfrm>
          <a:prstGeom prst="rect">
            <a:avLst/>
          </a:prstGeom>
        </p:spPr>
      </p:pic>
      <p:pic>
        <p:nvPicPr>
          <p:cNvPr id="17" name="図 16">
            <a:extLst>
              <a:ext uri="{FF2B5EF4-FFF2-40B4-BE49-F238E27FC236}">
                <a16:creationId xmlns:a16="http://schemas.microsoft.com/office/drawing/2014/main" id="{D4975D61-F87B-36D7-E3B8-89FA338644F0}"/>
              </a:ext>
            </a:extLst>
          </p:cNvPr>
          <p:cNvPicPr>
            <a:picLocks noChangeAspect="1"/>
          </p:cNvPicPr>
          <p:nvPr userDrawn="1"/>
        </p:nvPicPr>
        <p:blipFill>
          <a:blip r:embed="rId5">
            <a:duotone>
              <a:prstClr val="black"/>
              <a:srgbClr val="FF0000">
                <a:tint val="45000"/>
                <a:satMod val="400000"/>
              </a:srgbClr>
            </a:duotone>
            <a:extLst>
              <a:ext uri="{28A0092B-C50C-407E-A947-70E740481C1C}">
                <a14:useLocalDpi xmlns:a14="http://schemas.microsoft.com/office/drawing/2010/main" val="0"/>
              </a:ext>
            </a:extLst>
          </a:blip>
          <a:stretch>
            <a:fillRect/>
          </a:stretch>
        </p:blipFill>
        <p:spPr>
          <a:xfrm>
            <a:off x="5858054" y="5289218"/>
            <a:ext cx="688341" cy="437984"/>
          </a:xfrm>
          <a:prstGeom prst="rect">
            <a:avLst/>
          </a:prstGeom>
        </p:spPr>
      </p:pic>
      <p:pic>
        <p:nvPicPr>
          <p:cNvPr id="18" name="図 17">
            <a:extLst>
              <a:ext uri="{FF2B5EF4-FFF2-40B4-BE49-F238E27FC236}">
                <a16:creationId xmlns:a16="http://schemas.microsoft.com/office/drawing/2014/main" id="{0AE3190E-4465-E00E-5587-37D3F9178F50}"/>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524540" y="664914"/>
            <a:ext cx="374384" cy="637687"/>
          </a:xfrm>
          <a:prstGeom prst="rect">
            <a:avLst/>
          </a:prstGeom>
        </p:spPr>
      </p:pic>
    </p:spTree>
    <p:extLst>
      <p:ext uri="{BB962C8B-B14F-4D97-AF65-F5344CB8AC3E}">
        <p14:creationId xmlns:p14="http://schemas.microsoft.com/office/powerpoint/2010/main" val="2059667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26F3D72-14DC-44B2-B427-322309262045}" type="datetimeFigureOut">
              <a:rPr kumimoji="1" lang="ja-JP" altLang="en-US" smtClean="0"/>
              <a:t>2022/6/21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5DE161-A0DD-491A-83F0-1FC98282FB70}" type="slidenum">
              <a:rPr kumimoji="1" lang="ja-JP" altLang="en-US" smtClean="0"/>
              <a:t>‹#›</a:t>
            </a:fld>
            <a:endParaRPr kumimoji="1" lang="ja-JP" altLang="en-US"/>
          </a:p>
        </p:txBody>
      </p:sp>
    </p:spTree>
    <p:extLst>
      <p:ext uri="{BB962C8B-B14F-4D97-AF65-F5344CB8AC3E}">
        <p14:creationId xmlns:p14="http://schemas.microsoft.com/office/powerpoint/2010/main" val="1344115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26F3D72-14DC-44B2-B427-322309262045}" type="datetimeFigureOut">
              <a:rPr kumimoji="1" lang="ja-JP" altLang="en-US" smtClean="0"/>
              <a:t>2022/6/21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A5DE161-A0DD-491A-83F0-1FC98282FB70}" type="slidenum">
              <a:rPr kumimoji="1" lang="ja-JP" altLang="en-US" smtClean="0"/>
              <a:t>‹#›</a:t>
            </a:fld>
            <a:endParaRPr kumimoji="1" lang="ja-JP" altLang="en-US"/>
          </a:p>
        </p:txBody>
      </p:sp>
    </p:spTree>
    <p:extLst>
      <p:ext uri="{BB962C8B-B14F-4D97-AF65-F5344CB8AC3E}">
        <p14:creationId xmlns:p14="http://schemas.microsoft.com/office/powerpoint/2010/main" val="3162484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26F3D72-14DC-44B2-B427-322309262045}" type="datetimeFigureOut">
              <a:rPr kumimoji="1" lang="ja-JP" altLang="en-US" smtClean="0"/>
              <a:t>2022/6/21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A5DE161-A0DD-491A-83F0-1FC98282FB70}" type="slidenum">
              <a:rPr kumimoji="1" lang="ja-JP" altLang="en-US" smtClean="0"/>
              <a:t>‹#›</a:t>
            </a:fld>
            <a:endParaRPr kumimoji="1" lang="ja-JP" altLang="en-US"/>
          </a:p>
        </p:txBody>
      </p:sp>
    </p:spTree>
    <p:extLst>
      <p:ext uri="{BB962C8B-B14F-4D97-AF65-F5344CB8AC3E}">
        <p14:creationId xmlns:p14="http://schemas.microsoft.com/office/powerpoint/2010/main" val="3881982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26F3D72-14DC-44B2-B427-322309262045}" type="datetimeFigureOut">
              <a:rPr kumimoji="1" lang="ja-JP" altLang="en-US" smtClean="0"/>
              <a:t>2022/6/21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A5DE161-A0DD-491A-83F0-1FC98282FB70}" type="slidenum">
              <a:rPr kumimoji="1" lang="ja-JP" altLang="en-US" smtClean="0"/>
              <a:t>‹#›</a:t>
            </a:fld>
            <a:endParaRPr kumimoji="1" lang="ja-JP" altLang="en-US"/>
          </a:p>
        </p:txBody>
      </p:sp>
    </p:spTree>
    <p:extLst>
      <p:ext uri="{BB962C8B-B14F-4D97-AF65-F5344CB8AC3E}">
        <p14:creationId xmlns:p14="http://schemas.microsoft.com/office/powerpoint/2010/main" val="2843669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6F3D72-14DC-44B2-B427-322309262045}" type="datetimeFigureOut">
              <a:rPr kumimoji="1" lang="ja-JP" altLang="en-US" smtClean="0"/>
              <a:t>2022/6/21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A5DE161-A0DD-491A-83F0-1FC98282FB70}" type="slidenum">
              <a:rPr kumimoji="1" lang="ja-JP" altLang="en-US" smtClean="0"/>
              <a:t>‹#›</a:t>
            </a:fld>
            <a:endParaRPr kumimoji="1" lang="ja-JP" altLang="en-US"/>
          </a:p>
        </p:txBody>
      </p:sp>
      <p:sp>
        <p:nvSpPr>
          <p:cNvPr id="5" name="テキスト ボックス 4">
            <a:extLst>
              <a:ext uri="{FF2B5EF4-FFF2-40B4-BE49-F238E27FC236}">
                <a16:creationId xmlns:a16="http://schemas.microsoft.com/office/drawing/2014/main" id="{862B68D5-B554-EE0D-ACA2-24E73D46FF98}"/>
              </a:ext>
            </a:extLst>
          </p:cNvPr>
          <p:cNvSpPr txBox="1"/>
          <p:nvPr userDrawn="1"/>
        </p:nvSpPr>
        <p:spPr>
          <a:xfrm>
            <a:off x="190500" y="553134"/>
            <a:ext cx="6527800" cy="369332"/>
          </a:xfrm>
          <a:prstGeom prst="rect">
            <a:avLst/>
          </a:prstGeom>
          <a:noFill/>
        </p:spPr>
        <p:txBody>
          <a:bodyPr wrap="square" anchor="ctr">
            <a:spAutoFit/>
          </a:bodyPr>
          <a:lstStyle/>
          <a:p>
            <a:pPr algn="ctr"/>
            <a:r>
              <a:rPr lang="en-US" altLang="ja-JP" dirty="0">
                <a:latin typeface="BIZ UDPゴシック" panose="020B0400000000000000" pitchFamily="50" charset="-128"/>
                <a:ea typeface="BIZ UDPゴシック" panose="020B0400000000000000" pitchFamily="50" charset="-128"/>
              </a:rPr>
              <a:t>『</a:t>
            </a:r>
            <a:r>
              <a:rPr lang="ja-JP" altLang="en-US" dirty="0">
                <a:latin typeface="BIZ UDPゴシック" panose="020B0400000000000000" pitchFamily="50" charset="-128"/>
                <a:ea typeface="BIZ UDPゴシック" panose="020B0400000000000000" pitchFamily="50" charset="-128"/>
              </a:rPr>
              <a:t>プラスチックの難燃化技術と難燃剤の市場および規制の動向</a:t>
            </a:r>
            <a:r>
              <a:rPr lang="en-US" altLang="ja-JP" dirty="0">
                <a:latin typeface="BIZ UDPゴシック" panose="020B0400000000000000" pitchFamily="50" charset="-128"/>
                <a:ea typeface="BIZ UDPゴシック" panose="020B0400000000000000" pitchFamily="50" charset="-128"/>
              </a:rPr>
              <a:t>』</a:t>
            </a:r>
            <a:endParaRPr lang="ja-JP" altLang="en-US" dirty="0">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DDF4704A-EFD3-7527-7737-95F5963C1440}"/>
              </a:ext>
            </a:extLst>
          </p:cNvPr>
          <p:cNvSpPr txBox="1"/>
          <p:nvPr userDrawn="1"/>
        </p:nvSpPr>
        <p:spPr>
          <a:xfrm>
            <a:off x="1422400" y="1076523"/>
            <a:ext cx="3924300" cy="338554"/>
          </a:xfrm>
          <a:prstGeom prst="rect">
            <a:avLst/>
          </a:prstGeom>
          <a:noFill/>
        </p:spPr>
        <p:txBody>
          <a:bodyPr wrap="square" anchor="ctr">
            <a:spAutoFit/>
          </a:bodyPr>
          <a:lstStyle/>
          <a:p>
            <a:pPr algn="ctr"/>
            <a:r>
              <a:rPr lang="ja-JP" altLang="en-US" sz="1600" dirty="0">
                <a:latin typeface="BIZ UDPゴシック" panose="020B0400000000000000" pitchFamily="50" charset="-128"/>
                <a:ea typeface="BIZ UDPゴシック" panose="020B0400000000000000" pitchFamily="50" charset="-128"/>
              </a:rPr>
              <a:t>２０２２年</a:t>
            </a:r>
            <a:r>
              <a:rPr lang="en-US" altLang="ja-JP" sz="1600" dirty="0">
                <a:latin typeface="BIZ UDPゴシック" panose="020B0400000000000000" pitchFamily="50" charset="-128"/>
                <a:ea typeface="BIZ UDPゴシック" panose="020B0400000000000000" pitchFamily="50" charset="-128"/>
              </a:rPr>
              <a:t>10</a:t>
            </a:r>
            <a:r>
              <a:rPr lang="ja-JP" altLang="en-US" sz="1600" dirty="0">
                <a:latin typeface="BIZ UDPゴシック" panose="020B0400000000000000" pitchFamily="50" charset="-128"/>
                <a:ea typeface="BIZ UDPゴシック" panose="020B0400000000000000" pitchFamily="50" charset="-128"/>
              </a:rPr>
              <a:t>月</a:t>
            </a:r>
            <a:r>
              <a:rPr lang="en-US" altLang="ja-JP" sz="1600" dirty="0">
                <a:latin typeface="BIZ UDPゴシック" panose="020B0400000000000000" pitchFamily="50" charset="-128"/>
                <a:ea typeface="BIZ UDPゴシック" panose="020B0400000000000000" pitchFamily="50" charset="-128"/>
              </a:rPr>
              <a:t>14</a:t>
            </a:r>
            <a:r>
              <a:rPr lang="ja-JP" altLang="en-US" sz="1600" dirty="0">
                <a:latin typeface="BIZ UDPゴシック" panose="020B0400000000000000" pitchFamily="50" charset="-128"/>
                <a:ea typeface="BIZ UDPゴシック" panose="020B0400000000000000" pitchFamily="50" charset="-128"/>
              </a:rPr>
              <a:t>日（金）　</a:t>
            </a:r>
            <a:r>
              <a:rPr lang="en-US" altLang="ja-JP" sz="1600" dirty="0">
                <a:latin typeface="BIZ UDPゴシック" panose="020B0400000000000000" pitchFamily="50" charset="-128"/>
                <a:ea typeface="BIZ UDPゴシック" panose="020B0400000000000000" pitchFamily="50" charset="-128"/>
              </a:rPr>
              <a:t>Online</a:t>
            </a:r>
            <a:r>
              <a:rPr lang="ja-JP" altLang="en-US" sz="1600" dirty="0">
                <a:latin typeface="BIZ UDPゴシック" panose="020B0400000000000000" pitchFamily="50" charset="-128"/>
                <a:ea typeface="BIZ UDPゴシック" panose="020B0400000000000000" pitchFamily="50" charset="-128"/>
              </a:rPr>
              <a:t>開催</a:t>
            </a:r>
          </a:p>
        </p:txBody>
      </p:sp>
      <p:sp>
        <p:nvSpPr>
          <p:cNvPr id="7" name="テキスト ボックス 6">
            <a:extLst>
              <a:ext uri="{FF2B5EF4-FFF2-40B4-BE49-F238E27FC236}">
                <a16:creationId xmlns:a16="http://schemas.microsoft.com/office/drawing/2014/main" id="{9E41B51A-5894-EA49-3DA5-9A9CE1550371}"/>
              </a:ext>
            </a:extLst>
          </p:cNvPr>
          <p:cNvSpPr txBox="1"/>
          <p:nvPr userDrawn="1"/>
        </p:nvSpPr>
        <p:spPr>
          <a:xfrm>
            <a:off x="2286000" y="1556434"/>
            <a:ext cx="1828800" cy="369332"/>
          </a:xfrm>
          <a:prstGeom prst="rect">
            <a:avLst/>
          </a:prstGeom>
          <a:noFill/>
        </p:spPr>
        <p:txBody>
          <a:bodyPr wrap="square" anchor="ctr">
            <a:spAutoFit/>
          </a:bodyPr>
          <a:lstStyle/>
          <a:p>
            <a:pPr algn="ctr"/>
            <a:r>
              <a:rPr lang="ja-JP" altLang="en-US" dirty="0">
                <a:latin typeface="BIZ UDPゴシック" panose="020B0400000000000000" pitchFamily="50" charset="-128"/>
                <a:ea typeface="BIZ UDPゴシック" panose="020B0400000000000000" pitchFamily="50" charset="-128"/>
              </a:rPr>
              <a:t>申込書</a:t>
            </a:r>
          </a:p>
        </p:txBody>
      </p:sp>
      <p:sp>
        <p:nvSpPr>
          <p:cNvPr id="8" name="テキスト ボックス 7">
            <a:extLst>
              <a:ext uri="{FF2B5EF4-FFF2-40B4-BE49-F238E27FC236}">
                <a16:creationId xmlns:a16="http://schemas.microsoft.com/office/drawing/2014/main" id="{0C7089BA-AE8E-2E55-2A03-1284097FFCF5}"/>
              </a:ext>
            </a:extLst>
          </p:cNvPr>
          <p:cNvSpPr txBox="1"/>
          <p:nvPr userDrawn="1"/>
        </p:nvSpPr>
        <p:spPr>
          <a:xfrm>
            <a:off x="190500" y="3182541"/>
            <a:ext cx="6375400" cy="1384995"/>
          </a:xfrm>
          <a:prstGeom prst="rect">
            <a:avLst/>
          </a:prstGeom>
          <a:noFill/>
        </p:spPr>
        <p:txBody>
          <a:bodyPr wrap="square">
            <a:spAutoFit/>
          </a:bodyPr>
          <a:lstStyle/>
          <a:p>
            <a:r>
              <a:rPr lang="ja-JP" altLang="en-US" sz="1200" dirty="0">
                <a:latin typeface="BIZ UDPゴシック" panose="020B0400000000000000" pitchFamily="50" charset="-128"/>
                <a:ea typeface="BIZ UDPゴシック" panose="020B0400000000000000" pitchFamily="50" charset="-128"/>
              </a:rPr>
              <a:t>〇メールからのお申込み方法</a:t>
            </a:r>
          </a:p>
          <a:p>
            <a:r>
              <a:rPr lang="ja-JP" altLang="en-US" sz="1200" dirty="0">
                <a:latin typeface="BIZ UDPゴシック" panose="020B0400000000000000" pitchFamily="50" charset="-128"/>
                <a:ea typeface="BIZ UDPゴシック" panose="020B0400000000000000" pitchFamily="50" charset="-128"/>
              </a:rPr>
              <a:t>　　必要事項をご記入の上、下記 </a:t>
            </a:r>
            <a:r>
              <a:rPr lang="en-US" altLang="ja-JP" sz="1200" dirty="0">
                <a:latin typeface="BIZ UDPゴシック" panose="020B0400000000000000" pitchFamily="50" charset="-128"/>
                <a:ea typeface="BIZ UDPゴシック" panose="020B0400000000000000" pitchFamily="50" charset="-128"/>
              </a:rPr>
              <a:t>E mail </a:t>
            </a:r>
            <a:r>
              <a:rPr lang="ja-JP" altLang="en-US" sz="1200" dirty="0">
                <a:latin typeface="BIZ UDPゴシック" panose="020B0400000000000000" pitchFamily="50" charset="-128"/>
                <a:ea typeface="BIZ UDPゴシック" panose="020B0400000000000000" pitchFamily="50" charset="-128"/>
              </a:rPr>
              <a:t>に送信下さい。</a:t>
            </a:r>
          </a:p>
          <a:p>
            <a:r>
              <a:rPr lang="ja-JP" altLang="en-US" sz="1200" dirty="0">
                <a:latin typeface="BIZ UDPゴシック" panose="020B0400000000000000" pitchFamily="50" charset="-128"/>
                <a:ea typeface="BIZ UDPゴシック" panose="020B0400000000000000" pitchFamily="50" charset="-128"/>
              </a:rPr>
              <a:t>　　</a:t>
            </a:r>
            <a:r>
              <a:rPr lang="en-US" altLang="ja-JP" sz="1200" dirty="0">
                <a:latin typeface="BIZ UDPゴシック" panose="020B0400000000000000" pitchFamily="50" charset="-128"/>
                <a:ea typeface="BIZ UDPゴシック" panose="020B0400000000000000" pitchFamily="50" charset="-128"/>
              </a:rPr>
              <a:t>NPO</a:t>
            </a:r>
            <a:r>
              <a:rPr lang="ja-JP" altLang="en-US" sz="1200" dirty="0">
                <a:latin typeface="BIZ UDPゴシック" panose="020B0400000000000000" pitchFamily="50" charset="-128"/>
                <a:ea typeface="BIZ UDPゴシック" panose="020B0400000000000000" pitchFamily="50" charset="-128"/>
              </a:rPr>
              <a:t>テクノサポート　一般公開セミナー事務局宛</a:t>
            </a:r>
          </a:p>
          <a:p>
            <a:r>
              <a:rPr lang="ja-JP" altLang="en-US" sz="1200" dirty="0">
                <a:latin typeface="BIZ UDPゴシック" panose="020B0400000000000000" pitchFamily="50" charset="-128"/>
                <a:ea typeface="BIZ UDPゴシック" panose="020B0400000000000000" pitchFamily="50" charset="-128"/>
              </a:rPr>
              <a:t>　　　　　</a:t>
            </a:r>
            <a:r>
              <a:rPr lang="en-US" altLang="ja-JP" sz="1200" dirty="0">
                <a:latin typeface="BIZ UDPゴシック" panose="020B0400000000000000" pitchFamily="50" charset="-128"/>
                <a:ea typeface="BIZ UDPゴシック" panose="020B0400000000000000" pitchFamily="50" charset="-128"/>
              </a:rPr>
              <a:t>E</a:t>
            </a:r>
            <a:r>
              <a:rPr lang="ja-JP" altLang="en-US" sz="1200" dirty="0">
                <a:latin typeface="BIZ UDPゴシック" panose="020B0400000000000000" pitchFamily="50" charset="-128"/>
                <a:ea typeface="BIZ UDPゴシック" panose="020B0400000000000000" pitchFamily="50" charset="-128"/>
              </a:rPr>
              <a:t>ｰ</a:t>
            </a:r>
            <a:r>
              <a:rPr lang="en-US" altLang="ja-JP" sz="1200" dirty="0">
                <a:latin typeface="BIZ UDPゴシック" panose="020B0400000000000000" pitchFamily="50" charset="-128"/>
                <a:ea typeface="BIZ UDPゴシック" panose="020B0400000000000000" pitchFamily="50" charset="-128"/>
              </a:rPr>
              <a:t>mail </a:t>
            </a:r>
            <a:r>
              <a:rPr lang="ja-JP" altLang="en-US" sz="1200" dirty="0">
                <a:latin typeface="BIZ UDPゴシック" panose="020B0400000000000000" pitchFamily="50" charset="-128"/>
                <a:ea typeface="BIZ UDPゴシック" panose="020B0400000000000000" pitchFamily="50" charset="-128"/>
              </a:rPr>
              <a:t>　　</a:t>
            </a:r>
            <a:r>
              <a:rPr lang="en-US" altLang="ja-JP" sz="1200" dirty="0">
                <a:latin typeface="BIZ UDPゴシック" panose="020B0400000000000000" pitchFamily="50" charset="-128"/>
                <a:ea typeface="BIZ UDPゴシック" panose="020B0400000000000000" pitchFamily="50" charset="-128"/>
                <a:hlinkClick r:id="rId2"/>
              </a:rPr>
              <a:t>seminar@npo-tsupport.org</a:t>
            </a:r>
            <a:endParaRPr lang="en-US" altLang="ja-JP" sz="1200" dirty="0">
              <a:latin typeface="BIZ UDPゴシック" panose="020B0400000000000000" pitchFamily="50" charset="-128"/>
              <a:ea typeface="BIZ UDPゴシック" panose="020B0400000000000000" pitchFamily="50" charset="-128"/>
            </a:endParaRPr>
          </a:p>
          <a:p>
            <a:endParaRPr lang="en-US" altLang="ja-JP" sz="1200" dirty="0">
              <a:solidFill>
                <a:srgbClr val="FF0000"/>
              </a:solidFill>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（注）</a:t>
            </a:r>
            <a:r>
              <a:rPr lang="en-US" altLang="ja-JP" sz="1200" dirty="0">
                <a:latin typeface="BIZ UDPゴシック" panose="020B0400000000000000" pitchFamily="50" charset="-128"/>
                <a:ea typeface="BIZ UDPゴシック" panose="020B0400000000000000" pitchFamily="50" charset="-128"/>
              </a:rPr>
              <a:t>Online </a:t>
            </a:r>
            <a:r>
              <a:rPr lang="ja-JP" altLang="en-US" sz="1200" dirty="0">
                <a:latin typeface="BIZ UDPゴシック" panose="020B0400000000000000" pitchFamily="50" charset="-128"/>
                <a:ea typeface="BIZ UDPゴシック" panose="020B0400000000000000" pitchFamily="50" charset="-128"/>
              </a:rPr>
              <a:t>セミナーは</a:t>
            </a:r>
            <a:r>
              <a:rPr lang="en-US" altLang="ja-JP" sz="1200" dirty="0">
                <a:latin typeface="BIZ UDPゴシック" panose="020B0400000000000000" pitchFamily="50" charset="-128"/>
                <a:ea typeface="BIZ UDPゴシック" panose="020B0400000000000000" pitchFamily="50" charset="-128"/>
              </a:rPr>
              <a:t>Zoom </a:t>
            </a:r>
            <a:r>
              <a:rPr lang="ja-JP" altLang="en-US" sz="1200" dirty="0">
                <a:latin typeface="BIZ UDPゴシック" panose="020B0400000000000000" pitchFamily="50" charset="-128"/>
                <a:ea typeface="BIZ UDPゴシック" panose="020B0400000000000000" pitchFamily="50" charset="-128"/>
              </a:rPr>
              <a:t>を使用します。</a:t>
            </a:r>
          </a:p>
          <a:p>
            <a:r>
              <a:rPr lang="ja-JP" altLang="en-US" sz="1200" dirty="0">
                <a:latin typeface="BIZ UDPゴシック" panose="020B0400000000000000" pitchFamily="50" charset="-128"/>
                <a:ea typeface="BIZ UDPゴシック" panose="020B0400000000000000" pitchFamily="50" charset="-128"/>
              </a:rPr>
              <a:t>　　　申込者にはあらためて、</a:t>
            </a:r>
            <a:r>
              <a:rPr lang="en-US" altLang="ja-JP" sz="1200" dirty="0">
                <a:latin typeface="BIZ UDPゴシック" panose="020B0400000000000000" pitchFamily="50" charset="-128"/>
                <a:ea typeface="BIZ UDPゴシック" panose="020B0400000000000000" pitchFamily="50" charset="-128"/>
              </a:rPr>
              <a:t>Zoom </a:t>
            </a:r>
            <a:r>
              <a:rPr lang="ja-JP" altLang="en-US" sz="1200" dirty="0">
                <a:latin typeface="BIZ UDPゴシック" panose="020B0400000000000000" pitchFamily="50" charset="-128"/>
                <a:ea typeface="BIZ UDPゴシック" panose="020B0400000000000000" pitchFamily="50" charset="-128"/>
              </a:rPr>
              <a:t>招待状および参加にあたっての注意事項を送信致します。</a:t>
            </a:r>
          </a:p>
        </p:txBody>
      </p:sp>
      <p:sp>
        <p:nvSpPr>
          <p:cNvPr id="9" name="テキスト ボックス 8">
            <a:extLst>
              <a:ext uri="{FF2B5EF4-FFF2-40B4-BE49-F238E27FC236}">
                <a16:creationId xmlns:a16="http://schemas.microsoft.com/office/drawing/2014/main" id="{26A02047-182A-9F83-B51D-4945B732E3DA}"/>
              </a:ext>
            </a:extLst>
          </p:cNvPr>
          <p:cNvSpPr txBox="1"/>
          <p:nvPr userDrawn="1"/>
        </p:nvSpPr>
        <p:spPr>
          <a:xfrm>
            <a:off x="355600" y="7029946"/>
            <a:ext cx="6261100" cy="1015663"/>
          </a:xfrm>
          <a:prstGeom prst="rect">
            <a:avLst/>
          </a:prstGeom>
          <a:noFill/>
        </p:spPr>
        <p:txBody>
          <a:bodyPr wrap="square">
            <a:spAutoFit/>
          </a:bodyPr>
          <a:lstStyle/>
          <a:p>
            <a:r>
              <a:rPr lang="ja-JP" altLang="en-US" sz="1200" dirty="0">
                <a:latin typeface="BIZ UDPゴシック" panose="020B0400000000000000" pitchFamily="50" charset="-128"/>
                <a:ea typeface="BIZ UDPゴシック" panose="020B0400000000000000" pitchFamily="50" charset="-128"/>
              </a:rPr>
              <a:t>★メールアドレスは必ずご記入ください。以後の連絡はメールで行います。</a:t>
            </a:r>
          </a:p>
          <a:p>
            <a:r>
              <a:rPr lang="ja-JP" altLang="en-US" sz="1200" dirty="0">
                <a:latin typeface="BIZ UDPゴシック" panose="020B0400000000000000" pitchFamily="50" charset="-128"/>
                <a:ea typeface="BIZ UDPゴシック" panose="020B0400000000000000" pitchFamily="50" charset="-128"/>
              </a:rPr>
              <a:t>　　手書きでも結構ですが、 メールは 分かりやすくご記入ください。</a:t>
            </a:r>
          </a:p>
          <a:p>
            <a:r>
              <a:rPr lang="ja-JP" altLang="en-US" sz="1200" dirty="0">
                <a:latin typeface="BIZ UDPゴシック" panose="020B0400000000000000" pitchFamily="50" charset="-128"/>
                <a:ea typeface="BIZ UDPゴシック" panose="020B0400000000000000" pitchFamily="50" charset="-128"/>
              </a:rPr>
              <a:t>★複数名で参加される場合は、コピーして、必ず </a:t>
            </a:r>
            <a:r>
              <a:rPr lang="en-US" altLang="ja-JP" sz="1200" dirty="0">
                <a:latin typeface="BIZ UDPゴシック" panose="020B0400000000000000" pitchFamily="50" charset="-128"/>
                <a:ea typeface="BIZ UDPゴシック" panose="020B0400000000000000" pitchFamily="50" charset="-128"/>
              </a:rPr>
              <a:t>1 </a:t>
            </a:r>
            <a:r>
              <a:rPr lang="ja-JP" altLang="en-US" sz="1200" dirty="0">
                <a:latin typeface="BIZ UDPゴシック" panose="020B0400000000000000" pitchFamily="50" charset="-128"/>
                <a:ea typeface="BIZ UDPゴシック" panose="020B0400000000000000" pitchFamily="50" charset="-128"/>
              </a:rPr>
              <a:t>名ずつご記入のうえ、送信ください。</a:t>
            </a:r>
          </a:p>
          <a:p>
            <a:r>
              <a:rPr lang="ja-JP" altLang="en-US" sz="1200" dirty="0">
                <a:latin typeface="BIZ UDPゴシック" panose="020B0400000000000000" pitchFamily="50" charset="-128"/>
                <a:ea typeface="BIZ UDPゴシック" panose="020B0400000000000000" pitchFamily="50" charset="-128"/>
              </a:rPr>
              <a:t>★参加費は銀行振込みとなります。</a:t>
            </a:r>
          </a:p>
          <a:p>
            <a:r>
              <a:rPr lang="ja-JP" altLang="en-US" sz="1200" dirty="0">
                <a:latin typeface="BIZ UDPゴシック" panose="020B0400000000000000" pitchFamily="50" charset="-128"/>
                <a:ea typeface="BIZ UDPゴシック" panose="020B0400000000000000" pitchFamily="50" charset="-128"/>
              </a:rPr>
              <a:t>★参加費の銀行振り込みについては、申し込み頂いた方へあらためてメールにて連絡します。</a:t>
            </a:r>
          </a:p>
        </p:txBody>
      </p:sp>
      <p:sp>
        <p:nvSpPr>
          <p:cNvPr id="11" name="テキスト ボックス 10">
            <a:extLst>
              <a:ext uri="{FF2B5EF4-FFF2-40B4-BE49-F238E27FC236}">
                <a16:creationId xmlns:a16="http://schemas.microsoft.com/office/drawing/2014/main" id="{812C6899-F0D0-BBE7-FBEF-3E06AB8E7F81}"/>
              </a:ext>
            </a:extLst>
          </p:cNvPr>
          <p:cNvSpPr txBox="1"/>
          <p:nvPr userDrawn="1"/>
        </p:nvSpPr>
        <p:spPr>
          <a:xfrm>
            <a:off x="190499" y="2129153"/>
            <a:ext cx="6473347" cy="1015663"/>
          </a:xfrm>
          <a:prstGeom prst="rect">
            <a:avLst/>
          </a:prstGeom>
          <a:noFill/>
        </p:spPr>
        <p:txBody>
          <a:bodyPr wrap="square">
            <a:spAutoFit/>
          </a:bodyPr>
          <a:lstStyle/>
          <a:p>
            <a:r>
              <a:rPr kumimoji="1" lang="ja-JP" altLang="en-US" sz="1200" b="0" dirty="0">
                <a:latin typeface="BIZ UDPゴシック" panose="020B0400000000000000" pitchFamily="50" charset="-128"/>
                <a:ea typeface="BIZ UDPゴシック" panose="020B0400000000000000" pitchFamily="50" charset="-128"/>
              </a:rPr>
              <a:t>お申込みはメールまたはホームぺージからお申込みください。</a:t>
            </a:r>
          </a:p>
          <a:p>
            <a:r>
              <a:rPr kumimoji="1" lang="ja-JP" altLang="en-US" sz="1200" b="0" dirty="0">
                <a:latin typeface="BIZ UDPゴシック" panose="020B0400000000000000" pitchFamily="50" charset="-128"/>
                <a:ea typeface="BIZ UDPゴシック" panose="020B0400000000000000" pitchFamily="50" charset="-128"/>
              </a:rPr>
              <a:t>〇ホームページからの申し込み方法</a:t>
            </a:r>
            <a:endParaRPr kumimoji="1" lang="en-US" altLang="ja-JP" sz="1200" b="0" dirty="0">
              <a:latin typeface="BIZ UDPゴシック" panose="020B0400000000000000" pitchFamily="50" charset="-128"/>
              <a:ea typeface="BIZ UDPゴシック" panose="020B0400000000000000" pitchFamily="50" charset="-128"/>
            </a:endParaRPr>
          </a:p>
          <a:p>
            <a:r>
              <a:rPr kumimoji="1" lang="ja-JP" altLang="en-US" sz="1200" b="0" dirty="0">
                <a:latin typeface="BIZ UDPゴシック" panose="020B0400000000000000" pitchFamily="50" charset="-128"/>
                <a:ea typeface="BIZ UDPゴシック" panose="020B0400000000000000" pitchFamily="50" charset="-128"/>
              </a:rPr>
              <a:t>　　下記ホームページの「難燃化の基本技術と応用」バナーから、「申込みフォーム」のページにて</a:t>
            </a:r>
          </a:p>
          <a:p>
            <a:r>
              <a:rPr kumimoji="1" lang="ja-JP" altLang="en-US" sz="1200" b="0" dirty="0">
                <a:latin typeface="BIZ UDPゴシック" panose="020B0400000000000000" pitchFamily="50" charset="-128"/>
                <a:ea typeface="BIZ UDPゴシック" panose="020B0400000000000000" pitchFamily="50" charset="-128"/>
              </a:rPr>
              <a:t>　　お申込みください。</a:t>
            </a:r>
            <a:endParaRPr kumimoji="1" lang="en-US" altLang="ja-JP" sz="1200" b="0" dirty="0">
              <a:latin typeface="BIZ UDPゴシック" panose="020B0400000000000000" pitchFamily="50" charset="-128"/>
              <a:ea typeface="BIZ UDPゴシック" panose="020B0400000000000000" pitchFamily="50" charset="-128"/>
            </a:endParaRPr>
          </a:p>
          <a:p>
            <a:r>
              <a:rPr kumimoji="1" lang="ja-JP" altLang="en-US" sz="1200" b="0" dirty="0">
                <a:latin typeface="BIZ UDPゴシック" panose="020B0400000000000000" pitchFamily="50" charset="-128"/>
                <a:ea typeface="BIZ UDPゴシック" panose="020B0400000000000000" pitchFamily="50" charset="-128"/>
              </a:rPr>
              <a:t>　　　　　　　　　</a:t>
            </a:r>
            <a:r>
              <a:rPr kumimoji="1" lang="en-US" altLang="ja-JP" sz="1200" dirty="0">
                <a:latin typeface="BIZ UDPゴシック" panose="020B0400000000000000" pitchFamily="50" charset="-128"/>
                <a:ea typeface="BIZ UDPゴシック" panose="020B0400000000000000" pitchFamily="50" charset="-128"/>
                <a:hlinkClick r:id="rId3"/>
              </a:rPr>
              <a:t> https://www.npo-tsupport.org/</a:t>
            </a:r>
            <a:endParaRPr lang="ja-JP" altLang="en-US" sz="1200" b="0" dirty="0"/>
          </a:p>
        </p:txBody>
      </p:sp>
      <p:sp>
        <p:nvSpPr>
          <p:cNvPr id="12" name="テキスト ボックス 22">
            <a:extLst>
              <a:ext uri="{FF2B5EF4-FFF2-40B4-BE49-F238E27FC236}">
                <a16:creationId xmlns:a16="http://schemas.microsoft.com/office/drawing/2014/main" id="{BC5EAC6E-ED21-A257-C476-B380484E9E1F}"/>
              </a:ext>
            </a:extLst>
          </p:cNvPr>
          <p:cNvSpPr txBox="1"/>
          <p:nvPr userDrawn="1"/>
        </p:nvSpPr>
        <p:spPr>
          <a:xfrm>
            <a:off x="417450" y="8367753"/>
            <a:ext cx="1261884" cy="276999"/>
          </a:xfrm>
          <a:prstGeom prst="rect">
            <a:avLst/>
          </a:prstGeom>
          <a:noFill/>
          <a:ln w="12700">
            <a:solidFill>
              <a:schemeClr val="tx1"/>
            </a:solidFill>
          </a:ln>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200" b="1" dirty="0">
                <a:latin typeface="BIZ UDPゴシック" panose="020B0400000000000000" pitchFamily="50" charset="-128"/>
                <a:ea typeface="BIZ UDPゴシック" panose="020B0400000000000000" pitchFamily="50" charset="-128"/>
              </a:rPr>
              <a:t>お問い合わせ先</a:t>
            </a:r>
          </a:p>
        </p:txBody>
      </p:sp>
      <p:sp>
        <p:nvSpPr>
          <p:cNvPr id="13" name="正方形/長方形 12">
            <a:extLst>
              <a:ext uri="{FF2B5EF4-FFF2-40B4-BE49-F238E27FC236}">
                <a16:creationId xmlns:a16="http://schemas.microsoft.com/office/drawing/2014/main" id="{23B14FB1-4DC0-0A7F-D7A9-20DBC2E19CCE}"/>
              </a:ext>
            </a:extLst>
          </p:cNvPr>
          <p:cNvSpPr/>
          <p:nvPr userDrawn="1"/>
        </p:nvSpPr>
        <p:spPr>
          <a:xfrm>
            <a:off x="599228" y="8663756"/>
            <a:ext cx="6430046" cy="599267"/>
          </a:xfrm>
          <a:prstGeom prst="rect">
            <a:avLst/>
          </a:prstGeom>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ct val="150000"/>
              </a:lnSpc>
            </a:pPr>
            <a:r>
              <a:rPr lang="en-US" altLang="ja-JP" sz="1200" dirty="0">
                <a:latin typeface="BIZ UDPゴシック" panose="020B0400000000000000" pitchFamily="50" charset="-128"/>
                <a:ea typeface="BIZ UDPゴシック" panose="020B0400000000000000" pitchFamily="50" charset="-128"/>
              </a:rPr>
              <a:t>TEL</a:t>
            </a:r>
            <a:r>
              <a:rPr lang="ja-JP" altLang="en-US" sz="1200" dirty="0">
                <a:latin typeface="BIZ UDPゴシック" panose="020B0400000000000000" pitchFamily="50" charset="-128"/>
                <a:ea typeface="BIZ UDPゴシック" panose="020B0400000000000000" pitchFamily="50" charset="-128"/>
              </a:rPr>
              <a:t>：</a:t>
            </a:r>
            <a:r>
              <a:rPr lang="en-US" altLang="ja-JP" sz="1200" dirty="0">
                <a:latin typeface="BIZ UDPゴシック" panose="020B0400000000000000" pitchFamily="50" charset="-128"/>
                <a:ea typeface="BIZ UDPゴシック" panose="020B0400000000000000" pitchFamily="50" charset="-128"/>
              </a:rPr>
              <a:t>080-2266-4699    </a:t>
            </a:r>
            <a:r>
              <a:rPr lang="en-US" altLang="ja-JP" sz="1200" b="1" dirty="0">
                <a:latin typeface="BIZ UDPゴシック" panose="020B0400000000000000" pitchFamily="50" charset="-128"/>
                <a:ea typeface="BIZ UDPゴシック" panose="020B0400000000000000" pitchFamily="50" charset="-128"/>
              </a:rPr>
              <a:t>E</a:t>
            </a:r>
            <a:r>
              <a:rPr lang="ja-JP" altLang="en-US" sz="1200" b="1" dirty="0">
                <a:latin typeface="BIZ UDPゴシック" panose="020B0400000000000000" pitchFamily="50" charset="-128"/>
                <a:ea typeface="BIZ UDPゴシック" panose="020B0400000000000000" pitchFamily="50" charset="-128"/>
              </a:rPr>
              <a:t>メール：</a:t>
            </a:r>
            <a:r>
              <a:rPr lang="en-US" altLang="ja-JP" sz="1200" b="0" dirty="0">
                <a:latin typeface="BIZ UDPゴシック" panose="020B0400000000000000" pitchFamily="50" charset="-128"/>
                <a:ea typeface="BIZ UDPゴシック" panose="020B0400000000000000" pitchFamily="50" charset="-128"/>
                <a:hlinkClick r:id="rId2"/>
              </a:rPr>
              <a:t>seminar@npo-tsupport.org </a:t>
            </a:r>
            <a:endParaRPr lang="en-US" altLang="ja-JP" sz="1200" b="0" dirty="0">
              <a:latin typeface="BIZ UDPゴシック" panose="020B0400000000000000" pitchFamily="50" charset="-128"/>
              <a:ea typeface="BIZ UDPゴシック" panose="020B0400000000000000" pitchFamily="50" charset="-128"/>
            </a:endParaRPr>
          </a:p>
          <a:p>
            <a:pPr>
              <a:lnSpc>
                <a:spcPct val="150000"/>
              </a:lnSpc>
            </a:pPr>
            <a:r>
              <a:rPr lang="ja-JP" altLang="en-US" sz="1200" dirty="0">
                <a:latin typeface="BIZ UDPゴシック" panose="020B0400000000000000" pitchFamily="50" charset="-128"/>
                <a:ea typeface="BIZ UDPゴシック" panose="020B0400000000000000" pitchFamily="50" charset="-128"/>
              </a:rPr>
              <a:t>特定非営利活動法人</a:t>
            </a:r>
            <a:r>
              <a:rPr lang="en-US" altLang="ja-JP" sz="1200" dirty="0">
                <a:latin typeface="BIZ UDPゴシック" panose="020B0400000000000000" pitchFamily="50" charset="-128"/>
                <a:ea typeface="BIZ UDPゴシック" panose="020B0400000000000000" pitchFamily="50" charset="-128"/>
              </a:rPr>
              <a:t>NPO</a:t>
            </a:r>
            <a:r>
              <a:rPr lang="ja-JP" altLang="en-US" sz="1200" dirty="0">
                <a:latin typeface="BIZ UDPゴシック" panose="020B0400000000000000" pitchFamily="50" charset="-128"/>
                <a:ea typeface="BIZ UDPゴシック" panose="020B0400000000000000" pitchFamily="50" charset="-128"/>
              </a:rPr>
              <a:t>テクノサポート　　一般公開セミナー事務局　戸村　俊和</a:t>
            </a:r>
            <a:endParaRPr lang="en-US" altLang="ja-JP" sz="12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629302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26F3D72-14DC-44B2-B427-322309262045}" type="datetimeFigureOut">
              <a:rPr kumimoji="1" lang="ja-JP" altLang="en-US" smtClean="0"/>
              <a:t>2022/6/21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A5DE161-A0DD-491A-83F0-1FC98282FB70}" type="slidenum">
              <a:rPr kumimoji="1" lang="ja-JP" altLang="en-US" smtClean="0"/>
              <a:t>‹#›</a:t>
            </a:fld>
            <a:endParaRPr kumimoji="1" lang="ja-JP" altLang="en-US"/>
          </a:p>
        </p:txBody>
      </p:sp>
    </p:spTree>
    <p:extLst>
      <p:ext uri="{BB962C8B-B14F-4D97-AF65-F5344CB8AC3E}">
        <p14:creationId xmlns:p14="http://schemas.microsoft.com/office/powerpoint/2010/main" val="544485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26F3D72-14DC-44B2-B427-322309262045}" type="datetimeFigureOut">
              <a:rPr kumimoji="1" lang="ja-JP" altLang="en-US" smtClean="0"/>
              <a:t>2022/6/21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A5DE161-A0DD-491A-83F0-1FC98282FB70}" type="slidenum">
              <a:rPr kumimoji="1" lang="ja-JP" altLang="en-US" smtClean="0"/>
              <a:t>‹#›</a:t>
            </a:fld>
            <a:endParaRPr kumimoji="1" lang="ja-JP" altLang="en-US"/>
          </a:p>
        </p:txBody>
      </p:sp>
    </p:spTree>
    <p:extLst>
      <p:ext uri="{BB962C8B-B14F-4D97-AF65-F5344CB8AC3E}">
        <p14:creationId xmlns:p14="http://schemas.microsoft.com/office/powerpoint/2010/main" val="4277555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26F3D72-14DC-44B2-B427-322309262045}" type="datetimeFigureOut">
              <a:rPr kumimoji="1" lang="ja-JP" altLang="en-US" smtClean="0"/>
              <a:t>2022/6/21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CA5DE161-A0DD-491A-83F0-1FC98282FB70}" type="slidenum">
              <a:rPr kumimoji="1" lang="ja-JP" altLang="en-US" smtClean="0"/>
              <a:t>‹#›</a:t>
            </a:fld>
            <a:endParaRPr kumimoji="1" lang="ja-JP" altLang="en-US"/>
          </a:p>
        </p:txBody>
      </p:sp>
    </p:spTree>
    <p:extLst>
      <p:ext uri="{BB962C8B-B14F-4D97-AF65-F5344CB8AC3E}">
        <p14:creationId xmlns:p14="http://schemas.microsoft.com/office/powerpoint/2010/main" val="3947809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npo-tsupport.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npo-tsupport.org/" TargetMode="External"/><Relationship Id="rId2" Type="http://schemas.openxmlformats.org/officeDocument/2006/relationships/hyperlink" Target="mailto:seminar@npo-tsupport.org"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テキスト ボックス 19">
            <a:extLst>
              <a:ext uri="{FF2B5EF4-FFF2-40B4-BE49-F238E27FC236}">
                <a16:creationId xmlns:a16="http://schemas.microsoft.com/office/drawing/2014/main" id="{11AA7FC0-886F-51DB-79B7-CFDA32991A6D}"/>
              </a:ext>
            </a:extLst>
          </p:cNvPr>
          <p:cNvSpPr txBox="1"/>
          <p:nvPr/>
        </p:nvSpPr>
        <p:spPr>
          <a:xfrm>
            <a:off x="3251165" y="2656022"/>
            <a:ext cx="3517900" cy="230832"/>
          </a:xfrm>
          <a:prstGeom prst="rect">
            <a:avLst/>
          </a:prstGeom>
          <a:noFill/>
        </p:spPr>
        <p:txBody>
          <a:bodyPr wrap="square" rtlCol="0">
            <a:spAutoFit/>
          </a:bodyPr>
          <a:lstStyle/>
          <a:p>
            <a:r>
              <a:rPr kumimoji="1" lang="ja-JP" altLang="en-US" sz="900" dirty="0">
                <a:latin typeface="BIZ UDPゴシック" panose="020B0400000000000000" pitchFamily="50" charset="-128"/>
                <a:ea typeface="BIZ UDPゴシック" panose="020B0400000000000000" pitchFamily="50" charset="-128"/>
              </a:rPr>
              <a:t>　　　</a:t>
            </a:r>
            <a:r>
              <a:rPr kumimoji="1" lang="en-US" altLang="ja-JP" sz="900" dirty="0">
                <a:latin typeface="BIZ UDPゴシック" panose="020B0400000000000000" pitchFamily="50" charset="-128"/>
                <a:ea typeface="BIZ UDPゴシック" panose="020B0400000000000000" pitchFamily="50" charset="-128"/>
                <a:hlinkClick r:id="rId2"/>
              </a:rPr>
              <a:t>https://www.npo-tsupport.org/</a:t>
            </a:r>
            <a:endParaRPr kumimoji="1" lang="en-US" altLang="ja-JP" sz="9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736193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8">
            <a:extLst>
              <a:ext uri="{FF2B5EF4-FFF2-40B4-BE49-F238E27FC236}">
                <a16:creationId xmlns:a16="http://schemas.microsoft.com/office/drawing/2014/main" id="{29022B06-33D9-541E-AAB1-35C80105DE4F}"/>
              </a:ext>
            </a:extLst>
          </p:cNvPr>
          <p:cNvGraphicFramePr>
            <a:graphicFrameLocks noGrp="1"/>
          </p:cNvGraphicFramePr>
          <p:nvPr>
            <p:extLst>
              <p:ext uri="{D42A27DB-BD31-4B8C-83A1-F6EECF244321}">
                <p14:modId xmlns:p14="http://schemas.microsoft.com/office/powerpoint/2010/main" val="734174279"/>
              </p:ext>
            </p:extLst>
          </p:nvPr>
        </p:nvGraphicFramePr>
        <p:xfrm>
          <a:off x="673100" y="4648200"/>
          <a:ext cx="5524500" cy="2357120"/>
        </p:xfrm>
        <a:graphic>
          <a:graphicData uri="http://schemas.openxmlformats.org/drawingml/2006/table">
            <a:tbl>
              <a:tblPr firstRow="1" bandRow="1">
                <a:tableStyleId>{5940675A-B579-460E-94D1-54222C63F5DA}</a:tableStyleId>
              </a:tblPr>
              <a:tblGrid>
                <a:gridCol w="1358900">
                  <a:extLst>
                    <a:ext uri="{9D8B030D-6E8A-4147-A177-3AD203B41FA5}">
                      <a16:colId xmlns:a16="http://schemas.microsoft.com/office/drawing/2014/main" val="2868906786"/>
                    </a:ext>
                  </a:extLst>
                </a:gridCol>
                <a:gridCol w="4165600">
                  <a:extLst>
                    <a:ext uri="{9D8B030D-6E8A-4147-A177-3AD203B41FA5}">
                      <a16:colId xmlns:a16="http://schemas.microsoft.com/office/drawing/2014/main" val="722579548"/>
                    </a:ext>
                  </a:extLst>
                </a:gridCol>
              </a:tblGrid>
              <a:tr h="370840">
                <a:tc gridSpan="2">
                  <a:txBody>
                    <a:bodyPr/>
                    <a:lstStyle/>
                    <a:p>
                      <a:pPr algn="ctr"/>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プラスチックの難燃化技術と難燃剤の市場および規制の動向</a:t>
                      </a:r>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に申込ます。</a:t>
                      </a:r>
                      <a:endParaRPr kumimoji="1" lang="en-US" altLang="ja-JP" sz="1200" dirty="0">
                        <a:latin typeface="BIZ UDPゴシック" panose="020B0400000000000000" pitchFamily="50" charset="-128"/>
                        <a:ea typeface="BIZ UDPゴシック" panose="020B0400000000000000" pitchFamily="50" charset="-128"/>
                      </a:endParaRPr>
                    </a:p>
                  </a:txBody>
                  <a:tcPr anchor="ctr"/>
                </a:tc>
                <a:tc hMerge="1">
                  <a:txBody>
                    <a:bodyPr/>
                    <a:lstStyle/>
                    <a:p>
                      <a:endParaRPr kumimoji="1" lang="ja-JP" altLang="en-US" dirty="0"/>
                    </a:p>
                  </a:txBody>
                  <a:tcPr/>
                </a:tc>
                <a:extLst>
                  <a:ext uri="{0D108BD9-81ED-4DB2-BD59-A6C34878D82A}">
                    <a16:rowId xmlns:a16="http://schemas.microsoft.com/office/drawing/2014/main" val="3531160303"/>
                  </a:ext>
                </a:extLst>
              </a:tr>
              <a:tr h="370840">
                <a:tc>
                  <a:txBody>
                    <a:bodyPr/>
                    <a:lstStyle/>
                    <a:p>
                      <a:pPr algn="ctr"/>
                      <a:r>
                        <a:rPr kumimoji="1" lang="ja-JP" altLang="en-US" dirty="0">
                          <a:latin typeface="BIZ UDPゴシック" panose="020B0400000000000000" pitchFamily="50" charset="-128"/>
                          <a:ea typeface="BIZ UDPゴシック" panose="020B0400000000000000" pitchFamily="50" charset="-128"/>
                        </a:rPr>
                        <a:t>氏名</a:t>
                      </a:r>
                    </a:p>
                  </a:txBody>
                  <a:tcPr anchor="ctr"/>
                </a:tc>
                <a:tc>
                  <a:txBody>
                    <a:bodyPr/>
                    <a:lstStyle/>
                    <a:p>
                      <a:pPr lvl="1" algn="l"/>
                      <a:endParaRPr kumimoji="1" lang="ja-JP" altLang="en-US"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226752511"/>
                  </a:ext>
                </a:extLst>
              </a:tr>
              <a:tr h="370840">
                <a:tc>
                  <a:txBody>
                    <a:bodyPr/>
                    <a:lstStyle/>
                    <a:p>
                      <a:pPr algn="ctr"/>
                      <a:r>
                        <a:rPr kumimoji="1" lang="ja-JP" altLang="en-US" dirty="0">
                          <a:latin typeface="BIZ UDPゴシック" panose="020B0400000000000000" pitchFamily="50" charset="-128"/>
                          <a:ea typeface="BIZ UDPゴシック" panose="020B0400000000000000" pitchFamily="50" charset="-128"/>
                        </a:rPr>
                        <a:t>会社名</a:t>
                      </a:r>
                    </a:p>
                  </a:txBody>
                  <a:tcPr anchor="ctr"/>
                </a:tc>
                <a:tc>
                  <a:txBody>
                    <a:bodyPr/>
                    <a:lstStyle/>
                    <a:p>
                      <a:pPr lvl="1" algn="l"/>
                      <a:endParaRPr kumimoji="1" lang="ja-JP" altLang="en-US"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874972732"/>
                  </a:ext>
                </a:extLst>
              </a:tr>
              <a:tr h="370840">
                <a:tc>
                  <a:txBody>
                    <a:bodyPr/>
                    <a:lstStyle/>
                    <a:p>
                      <a:pPr algn="ctr"/>
                      <a:r>
                        <a:rPr kumimoji="1" lang="ja-JP" altLang="en-US" dirty="0">
                          <a:latin typeface="BIZ UDPゴシック" panose="020B0400000000000000" pitchFamily="50" charset="-128"/>
                          <a:ea typeface="BIZ UDPゴシック" panose="020B0400000000000000" pitchFamily="50" charset="-128"/>
                        </a:rPr>
                        <a:t>住所</a:t>
                      </a:r>
                    </a:p>
                  </a:txBody>
                  <a:tcPr anchor="ctr"/>
                </a:tc>
                <a:tc>
                  <a:txBody>
                    <a:bodyPr/>
                    <a:lstStyle/>
                    <a:p>
                      <a:pPr lvl="1" algn="l"/>
                      <a:endParaRPr kumimoji="1" lang="ja-JP" altLang="en-US"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3882854389"/>
                  </a:ext>
                </a:extLst>
              </a:tr>
              <a:tr h="370840">
                <a:tc>
                  <a:txBody>
                    <a:bodyPr/>
                    <a:lstStyle/>
                    <a:p>
                      <a:pPr algn="ctr"/>
                      <a:r>
                        <a:rPr kumimoji="1" lang="ja-JP" altLang="en-US" dirty="0">
                          <a:latin typeface="BIZ UDPゴシック" panose="020B0400000000000000" pitchFamily="50" charset="-128"/>
                          <a:ea typeface="BIZ UDPゴシック" panose="020B0400000000000000" pitchFamily="50" charset="-128"/>
                        </a:rPr>
                        <a:t>電話</a:t>
                      </a:r>
                    </a:p>
                  </a:txBody>
                  <a:tcPr anchor="ctr"/>
                </a:tc>
                <a:tc>
                  <a:txBody>
                    <a:bodyPr/>
                    <a:lstStyle/>
                    <a:p>
                      <a:pPr lvl="1" algn="l"/>
                      <a:endParaRPr kumimoji="1" lang="ja-JP" altLang="en-US"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189433894"/>
                  </a:ext>
                </a:extLst>
              </a:tr>
              <a:tr h="370840">
                <a:tc>
                  <a:txBody>
                    <a:bodyPr/>
                    <a:lstStyle/>
                    <a:p>
                      <a:pPr algn="ctr"/>
                      <a:r>
                        <a:rPr kumimoji="1" lang="ja-JP" altLang="en-US" dirty="0">
                          <a:latin typeface="BIZ UDPゴシック" panose="020B0400000000000000" pitchFamily="50" charset="-128"/>
                          <a:ea typeface="BIZ UDPゴシック" panose="020B0400000000000000" pitchFamily="50" charset="-128"/>
                        </a:rPr>
                        <a:t>メールアドレス</a:t>
                      </a:r>
                    </a:p>
                  </a:txBody>
                  <a:tcPr anchor="ctr"/>
                </a:tc>
                <a:tc>
                  <a:txBody>
                    <a:bodyPr/>
                    <a:lstStyle/>
                    <a:p>
                      <a:pPr lvl="1" algn="l"/>
                      <a:endParaRPr kumimoji="1" lang="ja-JP" altLang="en-US"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3905692633"/>
                  </a:ext>
                </a:extLst>
              </a:tr>
            </a:tbl>
          </a:graphicData>
        </a:graphic>
      </p:graphicFrame>
      <p:sp>
        <p:nvSpPr>
          <p:cNvPr id="5" name="テキスト ボックス 4">
            <a:extLst>
              <a:ext uri="{FF2B5EF4-FFF2-40B4-BE49-F238E27FC236}">
                <a16:creationId xmlns:a16="http://schemas.microsoft.com/office/drawing/2014/main" id="{A8E61D99-2CC8-EB33-DC4D-CD92CF3CB025}"/>
              </a:ext>
            </a:extLst>
          </p:cNvPr>
          <p:cNvSpPr txBox="1"/>
          <p:nvPr/>
        </p:nvSpPr>
        <p:spPr>
          <a:xfrm>
            <a:off x="1474838" y="3738786"/>
            <a:ext cx="3429000" cy="276999"/>
          </a:xfrm>
          <a:prstGeom prst="rect">
            <a:avLst/>
          </a:prstGeom>
          <a:noFill/>
        </p:spPr>
        <p:txBody>
          <a:bodyPr wrap="square">
            <a:spAutoFit/>
          </a:bodyPr>
          <a:lstStyle/>
          <a:p>
            <a:r>
              <a:rPr lang="en-US" altLang="ja-JP" sz="1200" dirty="0">
                <a:latin typeface="BIZ UDPゴシック" panose="020B0400000000000000" pitchFamily="50" charset="-128"/>
                <a:ea typeface="BIZ UDPゴシック" panose="020B0400000000000000" pitchFamily="50" charset="-128"/>
                <a:hlinkClick r:id="rId2"/>
              </a:rPr>
              <a:t>seminar@npo-tsupport.org</a:t>
            </a:r>
            <a:endParaRPr lang="ja-JP" altLang="en-US" sz="1200" dirty="0"/>
          </a:p>
        </p:txBody>
      </p:sp>
      <p:sp>
        <p:nvSpPr>
          <p:cNvPr id="4" name="テキスト ボックス 3">
            <a:extLst>
              <a:ext uri="{FF2B5EF4-FFF2-40B4-BE49-F238E27FC236}">
                <a16:creationId xmlns:a16="http://schemas.microsoft.com/office/drawing/2014/main" id="{A9000811-19F9-B580-98F5-4704598C9A87}"/>
              </a:ext>
            </a:extLst>
          </p:cNvPr>
          <p:cNvSpPr txBox="1"/>
          <p:nvPr/>
        </p:nvSpPr>
        <p:spPr>
          <a:xfrm>
            <a:off x="854075" y="2836884"/>
            <a:ext cx="3517900" cy="276999"/>
          </a:xfrm>
          <a:prstGeom prst="rect">
            <a:avLst/>
          </a:prstGeom>
          <a:noFill/>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　　　</a:t>
            </a:r>
            <a:r>
              <a:rPr kumimoji="1" lang="en-US" altLang="ja-JP" sz="1200" dirty="0">
                <a:latin typeface="BIZ UDPゴシック" panose="020B0400000000000000" pitchFamily="50" charset="-128"/>
                <a:ea typeface="BIZ UDPゴシック" panose="020B0400000000000000" pitchFamily="50" charset="-128"/>
                <a:hlinkClick r:id="rId3"/>
              </a:rPr>
              <a:t>https://www.npo-tsupport.org/</a:t>
            </a:r>
            <a:endParaRPr kumimoji="1" lang="en-US" altLang="ja-JP" sz="1200" dirty="0">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B9931521-B6B2-E785-46BB-D0AF2FCC48DE}"/>
              </a:ext>
            </a:extLst>
          </p:cNvPr>
          <p:cNvSpPr txBox="1"/>
          <p:nvPr/>
        </p:nvSpPr>
        <p:spPr>
          <a:xfrm>
            <a:off x="3227438" y="8717186"/>
            <a:ext cx="3429000" cy="276999"/>
          </a:xfrm>
          <a:prstGeom prst="rect">
            <a:avLst/>
          </a:prstGeom>
          <a:noFill/>
        </p:spPr>
        <p:txBody>
          <a:bodyPr wrap="square">
            <a:spAutoFit/>
          </a:bodyPr>
          <a:lstStyle/>
          <a:p>
            <a:r>
              <a:rPr lang="en-US" altLang="ja-JP" sz="1200" dirty="0">
                <a:latin typeface="BIZ UDPゴシック" panose="020B0400000000000000" pitchFamily="50" charset="-128"/>
                <a:ea typeface="BIZ UDPゴシック" panose="020B0400000000000000" pitchFamily="50" charset="-128"/>
                <a:hlinkClick r:id="rId2"/>
              </a:rPr>
              <a:t>seminar@npo-tsupport.org</a:t>
            </a:r>
            <a:endParaRPr lang="ja-JP" altLang="en-US" sz="1200" dirty="0"/>
          </a:p>
        </p:txBody>
      </p:sp>
    </p:spTree>
    <p:extLst>
      <p:ext uri="{BB962C8B-B14F-4D97-AF65-F5344CB8AC3E}">
        <p14:creationId xmlns:p14="http://schemas.microsoft.com/office/powerpoint/2010/main" val="226549317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323</TotalTime>
  <Words>51</Words>
  <Application>Microsoft Office PowerPoint</Application>
  <PresentationFormat>A4 210 x 297 mm</PresentationFormat>
  <Paragraphs>10</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miyachiy@02.246.ne.jp</dc:creator>
  <cp:lastModifiedBy>林 日出夫</cp:lastModifiedBy>
  <cp:revision>35</cp:revision>
  <cp:lastPrinted>2022-04-17T07:14:33Z</cp:lastPrinted>
  <dcterms:created xsi:type="dcterms:W3CDTF">2022-04-17T06:16:42Z</dcterms:created>
  <dcterms:modified xsi:type="dcterms:W3CDTF">2022-06-21T14:22:02Z</dcterms:modified>
</cp:coreProperties>
</file>