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57" r:id="rId3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00FF"/>
    <a:srgbClr val="000000"/>
    <a:srgbClr val="CCFFFF"/>
    <a:srgbClr val="CCFFCC"/>
    <a:srgbClr val="9FF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60" d="100"/>
          <a:sy n="60" d="100"/>
        </p:scale>
        <p:origin x="2530" y="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66" cy="50295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075" y="0"/>
            <a:ext cx="2985465" cy="50295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199FC94F-7D88-4E37-81D6-2494B8762946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331" y="4821556"/>
            <a:ext cx="5511505" cy="3944615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5763"/>
            <a:ext cx="2985466" cy="50295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075" y="9515763"/>
            <a:ext cx="2985465" cy="50295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8C7F2861-4B51-4D21-A897-4D363DDC83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3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3300" y="1252538"/>
            <a:ext cx="2341563" cy="33813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2861-4B51-4D21-A897-4D363DDC833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89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7F2861-4B51-4D21-A897-4D363DDC833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8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484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761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052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754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7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499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9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9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60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9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77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D9E76-9985-4E31-AD9B-5C81677CA0EC}" type="datetimeFigureOut">
              <a:rPr kumimoji="1" lang="ja-JP" altLang="en-US" smtClean="0"/>
              <a:t>2022/2/20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CFA6-95BB-4C20-B2D8-A0F3AB0C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723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npo-tsupport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角丸四角形 59"/>
          <p:cNvSpPr/>
          <p:nvPr/>
        </p:nvSpPr>
        <p:spPr>
          <a:xfrm>
            <a:off x="465660" y="6753200"/>
            <a:ext cx="2795444" cy="19883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（有）京葉ダイカスト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28600" indent="-228600">
              <a:buAutoNum type="arabicPeriod"/>
            </a:pPr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2.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（有）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テクノディーゼル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</a:t>
            </a:r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3.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株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守　屋　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＜休 憩　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分＞</a:t>
            </a:r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4.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招待発表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（株）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東邦化学研究所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</a:t>
            </a:r>
            <a:endParaRPr lang="ja-JP" altLang="en-US" sz="1200" b="1" u="sng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72AF5A-BC2F-44D5-BDEF-0FFE225CBCDE}"/>
              </a:ext>
            </a:extLst>
          </p:cNvPr>
          <p:cNvSpPr txBox="1"/>
          <p:nvPr/>
        </p:nvSpPr>
        <p:spPr>
          <a:xfrm>
            <a:off x="476672" y="4016896"/>
            <a:ext cx="61545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　時：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2022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日（金）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</a:p>
          <a:p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　場：各社 リモート会場</a:t>
            </a:r>
          </a:p>
          <a:p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参加費：無　料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参加者：研修受講企業等、市原市役所、市原商工会議所、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ﾃｸﾉｻﾎﾟｰﾄ 関係者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角丸四角形 15">
            <a:extLst>
              <a:ext uri="{FF2B5EF4-FFF2-40B4-BE49-F238E27FC236}">
                <a16:creationId xmlns:a16="http://schemas.microsoft.com/office/drawing/2014/main" id="{4EDD372A-54EF-4A8E-8DA0-F1457F70BD64}"/>
              </a:ext>
            </a:extLst>
          </p:cNvPr>
          <p:cNvSpPr/>
          <p:nvPr/>
        </p:nvSpPr>
        <p:spPr>
          <a:xfrm>
            <a:off x="180467" y="5336163"/>
            <a:ext cx="6524153" cy="4357517"/>
          </a:xfrm>
          <a:prstGeom prst="roundRect">
            <a:avLst>
              <a:gd name="adj" fmla="val 7632"/>
            </a:avLst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346772" y="5123397"/>
            <a:ext cx="2232248" cy="389282"/>
          </a:xfrm>
          <a:prstGeom prst="ellipse">
            <a:avLst/>
          </a:prstGeom>
          <a:solidFill>
            <a:schemeClr val="bg1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0383ED4-B717-424F-B4CC-B2BCB71FBBD4}"/>
              </a:ext>
            </a:extLst>
          </p:cNvPr>
          <p:cNvSpPr/>
          <p:nvPr/>
        </p:nvSpPr>
        <p:spPr>
          <a:xfrm>
            <a:off x="368909" y="5555445"/>
            <a:ext cx="6132555" cy="1068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　付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関係各社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elvetica" panose="020B0604020202020204" pitchFamily="34" charset="0"/>
              </a:rPr>
              <a:t> </a:t>
            </a:r>
            <a:r>
              <a:rPr lang="en-US" altLang="ja-JP" sz="11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elvetica" panose="020B0604020202020204" pitchFamily="34" charset="0"/>
              </a:rPr>
              <a:t>Zoom</a:t>
            </a:r>
            <a:r>
              <a:rPr lang="ja-JP" altLang="en-US" sz="11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elvetica" panose="020B0604020202020204" pitchFamily="34" charset="0"/>
              </a:rPr>
              <a:t>システム</a:t>
            </a:r>
            <a:r>
              <a:rPr lang="ja-JP" altLang="ja-JP" sz="11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接続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主催者挨拶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戸村 俊和（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テクノサポート 理事長）</a:t>
            </a: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発表の留意事項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竹田 哲司（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テクノサポート 副理事長）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改善事例発表・質疑応答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06003D4-DAC9-4B04-9A08-E755D6892501}"/>
              </a:ext>
            </a:extLst>
          </p:cNvPr>
          <p:cNvSpPr/>
          <p:nvPr/>
        </p:nvSpPr>
        <p:spPr>
          <a:xfrm>
            <a:off x="371400" y="8769424"/>
            <a:ext cx="6130064" cy="571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45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表 彰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戸村 俊和   （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テクノサポート 理事長）</a:t>
            </a:r>
          </a:p>
          <a:p>
            <a:pPr>
              <a:lnSpc>
                <a:spcPct val="150000"/>
              </a:lnSpc>
            </a:pP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講 評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ja-JP" sz="1100" b="1" kern="0" dirty="0">
                <a:effectLst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鈴木 佳彦</a:t>
            </a:r>
            <a:r>
              <a:rPr lang="ja-JP" altLang="en-US" sz="1100" b="1" kern="0" dirty="0">
                <a:effectLst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（市原市役所</a:t>
            </a:r>
            <a:r>
              <a:rPr lang="ja-JP" altLang="ja-JP" sz="1100" b="1" kern="0" dirty="0">
                <a:effectLst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 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経済部商工業振興課 課長）　　</a:t>
            </a:r>
            <a:endParaRPr lang="en-US" altLang="ja-JP" sz="11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E4425F85-0D82-4247-9075-5D90CB0D970F}"/>
              </a:ext>
            </a:extLst>
          </p:cNvPr>
          <p:cNvSpPr/>
          <p:nvPr/>
        </p:nvSpPr>
        <p:spPr>
          <a:xfrm>
            <a:off x="-1984" y="-15552"/>
            <a:ext cx="6858000" cy="1065056"/>
          </a:xfrm>
          <a:prstGeom prst="rect">
            <a:avLst/>
          </a:prstGeom>
          <a:gradFill flip="none" rotWithShape="1">
            <a:gsLst>
              <a:gs pos="95000">
                <a:srgbClr val="CCFFFF"/>
              </a:gs>
              <a:gs pos="0">
                <a:srgbClr val="CCFFFF">
                  <a:shade val="100000"/>
                  <a:satMod val="115000"/>
                </a:srgbClr>
              </a:gs>
              <a:gs pos="62000">
                <a:schemeClr val="bg1"/>
              </a:gs>
              <a:gs pos="33000">
                <a:schemeClr val="bg1"/>
              </a:gs>
            </a:gsLst>
            <a:lin ang="16200000" scaled="1"/>
            <a:tileRect/>
          </a:gra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4A72D16-74A9-4A97-8DE7-14592C7CA3BC}"/>
              </a:ext>
            </a:extLst>
          </p:cNvPr>
          <p:cNvSpPr txBox="1"/>
          <p:nvPr/>
        </p:nvSpPr>
        <p:spPr>
          <a:xfrm>
            <a:off x="247157" y="94685"/>
            <a:ext cx="6353021" cy="764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第</a:t>
            </a:r>
            <a:r>
              <a:rPr lang="en-US" altLang="ja-JP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回 改善事例発表会</a:t>
            </a:r>
            <a:r>
              <a:rPr lang="ja-JP" altLang="ja-JP" sz="1800" b="1" dirty="0">
                <a:solidFill>
                  <a:srgbClr val="0033CC"/>
                </a:solidFill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（</a:t>
            </a:r>
            <a:r>
              <a:rPr lang="en-US" altLang="ja-JP" sz="1800" b="1" dirty="0">
                <a:solidFill>
                  <a:srgbClr val="0033CC"/>
                </a:solidFill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Zoom</a:t>
            </a:r>
            <a:r>
              <a:rPr lang="ja-JP" altLang="ja-JP" sz="1800" b="1" dirty="0">
                <a:solidFill>
                  <a:srgbClr val="0033CC"/>
                </a:solidFill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による</a:t>
            </a:r>
            <a:r>
              <a:rPr lang="en-US" altLang="ja-JP" sz="1800" b="1" dirty="0">
                <a:solidFill>
                  <a:srgbClr val="0033CC"/>
                </a:solidFill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Web</a:t>
            </a:r>
            <a:r>
              <a:rPr lang="ja-JP" altLang="ja-JP" sz="1800" b="1" dirty="0">
                <a:solidFill>
                  <a:srgbClr val="0033CC"/>
                </a:solidFill>
                <a:effectLst/>
                <a:ea typeface="游ゴシック" panose="020B0400000000000000" pitchFamily="50" charset="-128"/>
                <a:cs typeface="ＭＳ Ｐゴシック" panose="020B0600070205080204" pitchFamily="50" charset="-128"/>
              </a:rPr>
              <a:t>開催）</a:t>
            </a:r>
            <a:endParaRPr lang="en-US" altLang="ja-JP" sz="24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800"/>
              </a:lnSpc>
            </a:pPr>
            <a:endParaRPr lang="en-US" altLang="ja-JP" sz="1400" b="1" dirty="0">
              <a:solidFill>
                <a:srgbClr val="0000F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主催：市原市、特定非営利活動法人ＮＰＯテクノサポート　後援：市原商工会議所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62B2E487-2C73-4FFE-88F5-0DB1A522F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122" y="1877862"/>
            <a:ext cx="2056700" cy="14100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B570A02-1DC3-49A3-B03E-C95F57537932}"/>
              </a:ext>
            </a:extLst>
          </p:cNvPr>
          <p:cNvSpPr txBox="1"/>
          <p:nvPr/>
        </p:nvSpPr>
        <p:spPr>
          <a:xfrm>
            <a:off x="4492271" y="3251230"/>
            <a:ext cx="20566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solidFill>
                  <a:srgbClr val="00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皆様、是非ご参加ください！！</a:t>
            </a:r>
            <a:endParaRPr lang="en-US" altLang="ja-JP" sz="1050" b="1" dirty="0">
              <a:solidFill>
                <a:srgbClr val="00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" name="角丸四角形 59">
            <a:extLst>
              <a:ext uri="{FF2B5EF4-FFF2-40B4-BE49-F238E27FC236}">
                <a16:creationId xmlns:a16="http://schemas.microsoft.com/office/drawing/2014/main" id="{9D1F544F-DAE7-447B-9506-E6436C9A450A}"/>
              </a:ext>
            </a:extLst>
          </p:cNvPr>
          <p:cNvSpPr/>
          <p:nvPr/>
        </p:nvSpPr>
        <p:spPr>
          <a:xfrm>
            <a:off x="2492896" y="6672261"/>
            <a:ext cx="4184637" cy="21691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 </a:t>
            </a:r>
            <a:r>
              <a:rPr kumimoji="1" lang="ja-JP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アルミダイカスト製品の１石５鳥の生産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改善</a:t>
            </a: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』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 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脱家族経営！！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地域ナンバー</a:t>
            </a:r>
            <a:r>
              <a:rPr lang="en-US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の会社を目指</a:t>
            </a:r>
            <a:r>
              <a:rPr lang="ja-JP" altLang="en-US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せ！ </a:t>
            </a:r>
            <a:r>
              <a:rPr lang="en-US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』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『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５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活動が会社を変える！生産性向上ヘスタート 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』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</a:p>
          <a:p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省エネ支援を受けて</a:t>
            </a:r>
            <a:r>
              <a:rPr lang="en-US" altLang="ja-JP" sz="12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』</a:t>
            </a:r>
            <a:endParaRPr lang="ja-JP" altLang="en-US" sz="12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2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42B724F-143B-49B4-B07B-0F327BFCF93B}"/>
              </a:ext>
            </a:extLst>
          </p:cNvPr>
          <p:cNvSpPr/>
          <p:nvPr/>
        </p:nvSpPr>
        <p:spPr>
          <a:xfrm>
            <a:off x="328432" y="1159510"/>
            <a:ext cx="6268920" cy="278537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市原市では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2015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年度から市原市中小企業人材育成支援事業（出前研修）を            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 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テクノサポートに委託して進めてきました。今年度で延べ５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社が受講されました。受講企業では、研修成果を活用して継続的に業務の改善を実施し、経営改善効果が現れてきています。</a:t>
            </a: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これらの支援事業を更に効果的なものにすること、</a:t>
            </a: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改善事例発表を通じて企業の相互啓発のために開催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新型コロナウィルス感染拡大に伴い「３密」を避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けるため</a:t>
            </a:r>
            <a:r>
              <a:rPr lang="ja-JP" altLang="ja-JP" sz="13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に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Z</a:t>
            </a:r>
            <a:r>
              <a:rPr lang="en-US" altLang="ja-JP" sz="13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oom</a:t>
            </a:r>
            <a:r>
              <a:rPr lang="ja-JP" altLang="ja-JP" sz="13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よる</a:t>
            </a:r>
            <a:r>
              <a:rPr lang="en-US" altLang="ja-JP" sz="13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Web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方式で今年度も開催する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ことにいたしました。オンライン開催ではございま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すが、多くの皆様のご参加をお願い申し上げます。</a:t>
            </a:r>
          </a:p>
          <a:p>
            <a:pPr>
              <a:lnSpc>
                <a:spcPts val="1500"/>
              </a:lnSpc>
            </a:pP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なお</a:t>
            </a:r>
            <a:r>
              <a: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､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「改善事例発表会」の参加は、市原市出前研修を受講された企業様及び</a:t>
            </a:r>
            <a:endParaRPr lang="en-US" altLang="ja-JP" sz="13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関係企業様等を予定しております。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130204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/>
          <p:cNvSpPr txBox="1"/>
          <p:nvPr/>
        </p:nvSpPr>
        <p:spPr>
          <a:xfrm>
            <a:off x="188640" y="8975275"/>
            <a:ext cx="3005951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改善事例発表会に関する お問い合わせ先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307788" y="9208648"/>
            <a:ext cx="6430046" cy="603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0436-22-4356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090-6002-9811    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E</a:t>
            </a:r>
            <a:r>
              <a:rPr lang="ja-JP" altLang="en-US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メール：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info@npo-tsupport.org</a:t>
            </a:r>
            <a:r>
              <a:rPr lang="en-US" altLang="ja-JP" sz="11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特定非営利活動法人</a:t>
            </a:r>
            <a:r>
              <a:rPr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NPO</a:t>
            </a:r>
            <a:r>
              <a:rPr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テクノサポート　　改善事例発表会　事務局　戸村　俊和</a:t>
            </a:r>
            <a:endParaRPr lang="en-US" altLang="ja-JP" sz="11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6" name="直線コネクタ 5"/>
          <p:cNvCxnSpPr>
            <a:cxnSpLocks/>
          </p:cNvCxnSpPr>
          <p:nvPr/>
        </p:nvCxnSpPr>
        <p:spPr>
          <a:xfrm>
            <a:off x="1376392" y="6083061"/>
            <a:ext cx="4932928" cy="11034"/>
          </a:xfrm>
          <a:prstGeom prst="line">
            <a:avLst/>
          </a:prstGeom>
          <a:ln w="127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160764" y="5961112"/>
            <a:ext cx="1107996" cy="27699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参加申込み書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30788" y="6324445"/>
            <a:ext cx="58785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「参加申込書」に所定事項を記入の上、下記の宛先にメールでお申込み下さい。</a:t>
            </a:r>
          </a:p>
        </p:txBody>
      </p:sp>
      <p:sp>
        <p:nvSpPr>
          <p:cNvPr id="63" name="角丸四角形 15">
            <a:extLst>
              <a:ext uri="{FF2B5EF4-FFF2-40B4-BE49-F238E27FC236}">
                <a16:creationId xmlns:a16="http://schemas.microsoft.com/office/drawing/2014/main" id="{B9FB5BBC-2FBE-46D1-A432-461541FBA4B1}"/>
              </a:ext>
            </a:extLst>
          </p:cNvPr>
          <p:cNvSpPr/>
          <p:nvPr/>
        </p:nvSpPr>
        <p:spPr>
          <a:xfrm>
            <a:off x="166979" y="1144239"/>
            <a:ext cx="6524153" cy="4743804"/>
          </a:xfrm>
          <a:prstGeom prst="roundRect">
            <a:avLst>
              <a:gd name="adj" fmla="val 7632"/>
            </a:avLst>
          </a:prstGeom>
          <a:noFill/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A358240F-DFAA-4899-A158-F22F50743D8B}"/>
              </a:ext>
            </a:extLst>
          </p:cNvPr>
          <p:cNvGrpSpPr/>
          <p:nvPr/>
        </p:nvGrpSpPr>
        <p:grpSpPr>
          <a:xfrm>
            <a:off x="416358" y="1191184"/>
            <a:ext cx="6036978" cy="4647426"/>
            <a:chOff x="272343" y="1072544"/>
            <a:chExt cx="6036978" cy="4647426"/>
          </a:xfrm>
        </p:grpSpPr>
        <p:sp>
          <p:nvSpPr>
            <p:cNvPr id="7" name="正方形/長方形 6"/>
            <p:cNvSpPr/>
            <p:nvPr/>
          </p:nvSpPr>
          <p:spPr>
            <a:xfrm>
              <a:off x="515815" y="1072544"/>
              <a:ext cx="5793506" cy="4647426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endParaRPr lang="ja-JP" altLang="en-US" sz="1300" b="1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elvetica" panose="020B0604020202020204" pitchFamily="34" charset="0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参加者の</a:t>
              </a:r>
              <a:r>
                <a:rPr lang="ja-JP" altLang="en-US" sz="1300" b="1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elvetica" panose="020B0604020202020204" pitchFamily="34" charset="0"/>
                </a:rPr>
                <a:t>申し込み方法：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Helvetica" panose="020B0604020202020204" pitchFamily="34" charset="0"/>
              </a:endParaRPr>
            </a:p>
            <a:p>
              <a:r>
                <a:rPr lang="ja-JP" altLang="en-US" sz="1300" b="1" dirty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Helvetica" panose="020B0604020202020204" pitchFamily="34" charset="0"/>
                </a:rPr>
                <a:t>　・下記の「参加申し込み書」に</a:t>
              </a:r>
              <a:r>
                <a:rPr lang="ja-JP" altLang="en-US" sz="1300" b="1" u="sng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発表会社はメールアドレスを最大３人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、　　　　</a:t>
              </a:r>
            </a:p>
            <a:p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  <a:r>
                <a:rPr lang="ja-JP" altLang="en-US" sz="1300" b="1" u="sng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一般会社はメールアドレスを最大２人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とさせていただきます。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・申込書は</a:t>
              </a:r>
              <a:r>
                <a:rPr lang="en-US" altLang="ja-JP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NPO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テクノサポートの各担当へ返信をお願いいたします。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発表会：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・発表会社様以外のパソコンの</a:t>
              </a:r>
              <a:r>
                <a:rPr lang="ja-JP" altLang="en-US" sz="1300" b="1" u="sng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マイクはミュートで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お願いいたします。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表彰状と優秀賞：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・後日お届けいたします。</a:t>
              </a:r>
            </a:p>
            <a:p>
              <a:pPr>
                <a:lnSpc>
                  <a:spcPts val="1200"/>
                </a:lnSpc>
              </a:pPr>
              <a:endPara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アンケート：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・参加企業様へ</a:t>
              </a:r>
              <a:r>
                <a:rPr lang="en-US" altLang="ja-JP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NPO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テクノサポートの各担当がメールで送信いたします。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・期日までに、</a:t>
              </a:r>
              <a:r>
                <a:rPr lang="en-US" altLang="ja-JP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NPO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テクノサポートの各担当へ返信ください。</a:t>
              </a:r>
            </a:p>
            <a:p>
              <a:pPr>
                <a:lnSpc>
                  <a:spcPts val="1200"/>
                </a:lnSpc>
              </a:pPr>
              <a:endParaRPr lang="en-US" altLang="ja-JP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発表会社様へ：</a:t>
              </a:r>
            </a:p>
            <a:p>
              <a:pPr>
                <a:lnSpc>
                  <a:spcPts val="1200"/>
                </a:lnSpc>
              </a:pPr>
              <a:endPara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200"/>
                </a:lnSpc>
              </a:pPr>
              <a:r>
                <a:rPr lang="en-US" altLang="ja-JP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Zoom</a:t>
              </a:r>
              <a:r>
                <a:rPr lang="ja-JP" altLang="en-US" sz="13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の環境テストの実施など、お願い事項を別途ご連絡申し上げます。</a:t>
              </a:r>
            </a:p>
          </p:txBody>
        </p:sp>
        <p:sp>
          <p:nvSpPr>
            <p:cNvPr id="69" name="楕円 68">
              <a:extLst>
                <a:ext uri="{FF2B5EF4-FFF2-40B4-BE49-F238E27FC236}">
                  <a16:creationId xmlns:a16="http://schemas.microsoft.com/office/drawing/2014/main" id="{9E4DE0CF-47D2-4A36-BA42-5DC54923674A}"/>
                </a:ext>
              </a:extLst>
            </p:cNvPr>
            <p:cNvSpPr/>
            <p:nvPr/>
          </p:nvSpPr>
          <p:spPr>
            <a:xfrm>
              <a:off x="272343" y="5135937"/>
              <a:ext cx="213621" cy="193959"/>
            </a:xfrm>
            <a:prstGeom prst="ellipse">
              <a:avLst/>
            </a:prstGeom>
            <a:gradFill flip="none" rotWithShape="1">
              <a:gsLst>
                <a:gs pos="55000">
                  <a:srgbClr val="0033CC"/>
                </a:gs>
                <a:gs pos="0">
                  <a:schemeClr val="bg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42" name="楕円 41">
            <a:extLst>
              <a:ext uri="{FF2B5EF4-FFF2-40B4-BE49-F238E27FC236}">
                <a16:creationId xmlns:a16="http://schemas.microsoft.com/office/drawing/2014/main" id="{5A23B80D-5051-4E86-9CE0-4D71EA32B679}"/>
              </a:ext>
            </a:extLst>
          </p:cNvPr>
          <p:cNvSpPr/>
          <p:nvPr/>
        </p:nvSpPr>
        <p:spPr>
          <a:xfrm>
            <a:off x="402834" y="4211215"/>
            <a:ext cx="213621" cy="193959"/>
          </a:xfrm>
          <a:prstGeom prst="ellipse">
            <a:avLst/>
          </a:prstGeom>
          <a:gradFill flip="none" rotWithShape="1">
            <a:gsLst>
              <a:gs pos="55000">
                <a:srgbClr val="0033CC"/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3" name="楕円 42">
            <a:extLst>
              <a:ext uri="{FF2B5EF4-FFF2-40B4-BE49-F238E27FC236}">
                <a16:creationId xmlns:a16="http://schemas.microsoft.com/office/drawing/2014/main" id="{20B5F8D9-781E-440B-8FB8-AAFBC124F780}"/>
              </a:ext>
            </a:extLst>
          </p:cNvPr>
          <p:cNvSpPr/>
          <p:nvPr/>
        </p:nvSpPr>
        <p:spPr>
          <a:xfrm>
            <a:off x="405237" y="3417234"/>
            <a:ext cx="213621" cy="193959"/>
          </a:xfrm>
          <a:prstGeom prst="ellipse">
            <a:avLst/>
          </a:prstGeom>
          <a:gradFill flip="none" rotWithShape="1">
            <a:gsLst>
              <a:gs pos="55000">
                <a:srgbClr val="0033CC"/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84E27BD8-0F95-4714-817A-DFFAD36830F4}"/>
              </a:ext>
            </a:extLst>
          </p:cNvPr>
          <p:cNvSpPr/>
          <p:nvPr/>
        </p:nvSpPr>
        <p:spPr>
          <a:xfrm>
            <a:off x="402834" y="2650086"/>
            <a:ext cx="213621" cy="193959"/>
          </a:xfrm>
          <a:prstGeom prst="ellipse">
            <a:avLst/>
          </a:prstGeom>
          <a:gradFill flip="none" rotWithShape="1">
            <a:gsLst>
              <a:gs pos="55000">
                <a:srgbClr val="0033CC"/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4D8AF6BB-BB6E-47BD-A01C-6B9B1FC0DE8A}"/>
              </a:ext>
            </a:extLst>
          </p:cNvPr>
          <p:cNvSpPr/>
          <p:nvPr/>
        </p:nvSpPr>
        <p:spPr>
          <a:xfrm>
            <a:off x="408713" y="1354018"/>
            <a:ext cx="213621" cy="193959"/>
          </a:xfrm>
          <a:prstGeom prst="ellipse">
            <a:avLst/>
          </a:prstGeom>
          <a:gradFill flip="none" rotWithShape="1">
            <a:gsLst>
              <a:gs pos="55000">
                <a:srgbClr val="0033CC"/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3" name="リボン: カーブして上方向に曲がる 2">
            <a:extLst>
              <a:ext uri="{FF2B5EF4-FFF2-40B4-BE49-F238E27FC236}">
                <a16:creationId xmlns:a16="http://schemas.microsoft.com/office/drawing/2014/main" id="{153D237D-E02C-4A3E-B14A-8229CADB2494}"/>
              </a:ext>
            </a:extLst>
          </p:cNvPr>
          <p:cNvSpPr/>
          <p:nvPr/>
        </p:nvSpPr>
        <p:spPr>
          <a:xfrm>
            <a:off x="761406" y="165555"/>
            <a:ext cx="5328592" cy="864096"/>
          </a:xfrm>
          <a:prstGeom prst="ellipseRibbon2">
            <a:avLst>
              <a:gd name="adj1" fmla="val 24590"/>
              <a:gd name="adj2" fmla="val 66845"/>
              <a:gd name="adj3" fmla="val 12500"/>
            </a:avLst>
          </a:prstGeom>
          <a:solidFill>
            <a:schemeClr val="bg1"/>
          </a:solidFill>
          <a:ln w="19050"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Zoom</a:t>
            </a:r>
            <a:r>
              <a:rPr lang="ja-JP" altLang="ja-JP" sz="16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による</a:t>
            </a:r>
            <a:endParaRPr lang="en-US" altLang="ja-JP" sz="1600" b="1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ctr"/>
            <a:r>
              <a:rPr lang="en-US" altLang="ja-JP" sz="1600" b="1" dirty="0">
                <a:solidFill>
                  <a:schemeClr val="tx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Web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発表会の留意事項</a:t>
            </a:r>
            <a:endParaRPr lang="ja-JP" altLang="en-US" sz="1600" b="1" dirty="0"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Helvetica" panose="020B0604020202020204" pitchFamily="34" charset="0"/>
            </a:endParaRPr>
          </a:p>
        </p:txBody>
      </p:sp>
      <p:graphicFrame>
        <p:nvGraphicFramePr>
          <p:cNvPr id="65" name="表 8">
            <a:extLst>
              <a:ext uri="{FF2B5EF4-FFF2-40B4-BE49-F238E27FC236}">
                <a16:creationId xmlns:a16="http://schemas.microsoft.com/office/drawing/2014/main" id="{D5F0B6D4-DE2B-4D68-B26A-CAEB2A1DDB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852311"/>
              </p:ext>
            </p:extLst>
          </p:nvPr>
        </p:nvGraphicFramePr>
        <p:xfrm>
          <a:off x="391925" y="6638500"/>
          <a:ext cx="6156765" cy="22834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6283">
                  <a:extLst>
                    <a:ext uri="{9D8B030D-6E8A-4147-A177-3AD203B41FA5}">
                      <a16:colId xmlns:a16="http://schemas.microsoft.com/office/drawing/2014/main" val="736825558"/>
                    </a:ext>
                  </a:extLst>
                </a:gridCol>
                <a:gridCol w="4790482">
                  <a:extLst>
                    <a:ext uri="{9D8B030D-6E8A-4147-A177-3AD203B41FA5}">
                      <a16:colId xmlns:a16="http://schemas.microsoft.com/office/drawing/2014/main" val="2601064400"/>
                    </a:ext>
                  </a:extLst>
                </a:gridCol>
              </a:tblGrid>
              <a:tr h="326201">
                <a:tc gridSpan="2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617830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氏　名・役　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950506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　</a:t>
                      </a:r>
                      <a:r>
                        <a:rPr kumimoji="1" lang="ja-JP" altLang="en-US" sz="1200" b="1" dirty="0"/>
                        <a:t>メールアドレス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60237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氏　名・役　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596489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　</a:t>
                      </a:r>
                      <a:r>
                        <a:rPr kumimoji="1" lang="ja-JP" altLang="en-US" sz="1200" b="1" dirty="0"/>
                        <a:t>メールアドレス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7000754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氏　名・役　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376627"/>
                  </a:ext>
                </a:extLst>
              </a:tr>
              <a:tr h="326201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　</a:t>
                      </a:r>
                      <a:r>
                        <a:rPr kumimoji="1" lang="ja-JP" altLang="en-US" sz="1200" b="1" dirty="0"/>
                        <a:t>メールアドレス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8943188"/>
                  </a:ext>
                </a:extLst>
              </a:tr>
            </a:tbl>
          </a:graphicData>
        </a:graphic>
      </p:graphicFrame>
      <p:graphicFrame>
        <p:nvGraphicFramePr>
          <p:cNvPr id="66" name="表 14">
            <a:extLst>
              <a:ext uri="{FF2B5EF4-FFF2-40B4-BE49-F238E27FC236}">
                <a16:creationId xmlns:a16="http://schemas.microsoft.com/office/drawing/2014/main" id="{5CCC9AD4-5253-4703-8D98-9056448A47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224826"/>
              </p:ext>
            </p:extLst>
          </p:nvPr>
        </p:nvGraphicFramePr>
        <p:xfrm>
          <a:off x="387172" y="6589032"/>
          <a:ext cx="6156765" cy="379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8035">
                  <a:extLst>
                    <a:ext uri="{9D8B030D-6E8A-4147-A177-3AD203B41FA5}">
                      <a16:colId xmlns:a16="http://schemas.microsoft.com/office/drawing/2014/main" val="231608773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6021522"/>
                    </a:ext>
                  </a:extLst>
                </a:gridCol>
                <a:gridCol w="677318">
                  <a:extLst>
                    <a:ext uri="{9D8B030D-6E8A-4147-A177-3AD203B41FA5}">
                      <a16:colId xmlns:a16="http://schemas.microsoft.com/office/drawing/2014/main" val="101960080"/>
                    </a:ext>
                  </a:extLst>
                </a:gridCol>
                <a:gridCol w="1657076">
                  <a:extLst>
                    <a:ext uri="{9D8B030D-6E8A-4147-A177-3AD203B41FA5}">
                      <a16:colId xmlns:a16="http://schemas.microsoft.com/office/drawing/2014/main" val="613707876"/>
                    </a:ext>
                  </a:extLst>
                </a:gridCol>
              </a:tblGrid>
              <a:tr h="379330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会社名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ＴＥＬ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976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756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5074</TotalTime>
  <Words>656</Words>
  <Application>Microsoft Office PowerPoint</Application>
  <PresentationFormat>A4 210 x 297 mm</PresentationFormat>
  <Paragraphs>93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戸村 俊和</cp:lastModifiedBy>
  <cp:revision>159</cp:revision>
  <cp:lastPrinted>2022-02-10T08:01:56Z</cp:lastPrinted>
  <dcterms:created xsi:type="dcterms:W3CDTF">2016-08-29T10:40:30Z</dcterms:created>
  <dcterms:modified xsi:type="dcterms:W3CDTF">2022-02-20T06:34:27Z</dcterms:modified>
</cp:coreProperties>
</file>